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28"/>
  </p:notesMasterIdLst>
  <p:sldIdLst>
    <p:sldId id="285" r:id="rId5"/>
    <p:sldId id="284" r:id="rId6"/>
    <p:sldId id="282" r:id="rId7"/>
    <p:sldId id="257" r:id="rId8"/>
    <p:sldId id="258" r:id="rId9"/>
    <p:sldId id="278" r:id="rId10"/>
    <p:sldId id="262" r:id="rId11"/>
    <p:sldId id="260" r:id="rId12"/>
    <p:sldId id="261" r:id="rId13"/>
    <p:sldId id="263" r:id="rId14"/>
    <p:sldId id="264" r:id="rId15"/>
    <p:sldId id="265" r:id="rId16"/>
    <p:sldId id="266" r:id="rId17"/>
    <p:sldId id="267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" y="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12497E3-5DBF-4408-91F0-1CF66440F80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AA08CAF-8FCA-4004-9EA4-B8C1F0F48E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4659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84756A-4647-41B2-A1D8-59D6683D14E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DD9379-BDAB-48F1-BD5E-E31A75E6B6F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82C6F8-8071-4003-AE7E-19F0504BCEA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E15119-2E00-4633-9DB7-D5735F95179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7B75F8-1C53-46A9-90EC-39AAE8E6DA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C88D49-6F2C-42B0-961A-6393FD0063B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1921E4-DB13-4455-BF3A-BA9DED848CE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E8BAF2-8E39-46A2-92BA-1D707A33C06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F69B3A-F489-4D88-83BB-00F2BF95002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79A088-7DF0-45ED-9D8F-01E2520716A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AFBF0A-C346-4D72-80A6-FDC528FFBF8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685E60-9215-4A4D-9495-66CD51BFADA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1C6240-C46B-47D7-81EB-F4A9A2BC2BC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64FA81-032D-4B34-AEB9-2D359447F40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73301A-F947-4B52-951D-D3E202006F6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C0FC45-D720-4494-A8A3-D145E03B1C1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BE0BF7-F42A-4B3E-839A-AE2BFC44991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9741F6-200F-4229-B5F7-EDE33DAC549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49AAA1-37D5-4B2D-B031-B68A8D5A64D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0F4296-C341-420D-ADE9-F5104EC9052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43A442-E4CD-4A23-80DD-EB31963CA59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785F44-3195-4317-A6C7-02420633188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87247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535769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5140210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78203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74010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24264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40005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9785335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6804611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89469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88335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2705957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9540709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314717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37382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21051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20423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418372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200014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3680503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231303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32574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A8B9564-E556-4AB3-A15D-4BDC21151EE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BA869C7-9FD7-4A9B-8CB1-60A7EC25D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720789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695632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A3703FC-FF1A-45D2-8E6B-20366A08BB2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1D066F-CD2B-4395-B469-7C300DEBB1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04361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DD26E6-DBA0-415D-81F3-216CCF0F3BC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EE04618-3CF3-457D-8EC7-2D14F63A8A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70660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EC28FA3-FED4-4D4B-A9B9-FBECE8AE9C6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A4079CB-55EF-4F62-BA5E-AA584691C8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183092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5E90B3-A728-4CDE-B754-01C66F1C4FE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DCF771-F28B-47C4-A711-9200A9ED79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11855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985BC3C-9C7D-47A8-A644-D96F70FE1FF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A4B5594-CE05-4987-AD4C-B9EA9ABA86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385700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7B7F97E-EDA6-443D-A3DF-9FE8281B9C9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B41307B-38F2-4CED-974F-AEA9F6671F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61320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97E3078-2E99-4DE1-80C6-D31C119D3C5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9B8CC93-70D2-4616-8A38-939383E99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23877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11849E4-69FE-4FA4-B87B-B28F5C26F52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6886CB7-6637-4A34-AAB8-A65E9168A9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63927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0FA185-DA07-40AA-B491-31D06C4E50E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193EEA-F966-4864-9394-6B98EC560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72274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401D2F1-F22D-4C98-B8F8-1E6FB735998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C8FA3A8-6A1C-4E35-875B-FE6467186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29741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31777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F8ED70E-F9DF-4127-8C23-8D61CA75166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E8F766F-AE40-47BD-B3C4-71A3CDA17A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074876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82B0E07-EE37-4B07-AAA7-EAF97A3D0BE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A4EB421-BCEA-4F36-8FCC-555B9356DA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716293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FCFDAE9-AB8C-4397-AAC7-9C8C0373C2A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1D18D11-7773-45ED-AB5B-D25D6FB40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160695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B256264-098E-42B0-8B98-05684257C0E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8A6DD00-335D-48A3-88FD-9EA980D365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52459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77C892-F0BC-438F-B59A-92BD90050C5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62F6E26-1F2B-418A-B88A-45A2883E69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916055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8D3790A-A7E1-4E4D-9071-4017AFCB719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2E7E50-3008-481A-9B51-32C40E3A9B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03649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C74366-4FA1-4AD0-B80B-1A03C43E38C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BFD57E-2451-42A4-A185-AC5CED6B0F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78627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CCEF1B1-9055-4729-A5DB-81A7D3EC718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FB16C7-03DD-4F27-8BFE-F5D8269645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461002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7FFEE3D-1C31-4AEA-8142-08A66BDB6ED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4529CA3-1BF2-4935-B610-64B86BB177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326499"/>
      </p:ext>
    </p:extLst>
  </p:cSld>
  <p:clrMapOvr>
    <a:masterClrMapping/>
  </p:clrMapOvr>
  <p:transition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1958275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1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2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53" r:id="rId12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GWPDCFS01\InternalExchange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5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en-US" smtClean="0">
                <a:ea typeface="GungsuhChe"/>
              </a:rPr>
              <a:t>4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 indent="0">
              <a:defRPr/>
            </a:pPr>
            <a:r>
              <a:rPr lang="en-US" sz="5400" dirty="0" smtClean="0"/>
              <a:t>Power Tools </a:t>
            </a:r>
          </a:p>
          <a:p>
            <a:pPr indent="0">
              <a:defRPr/>
            </a:pPr>
            <a:r>
              <a:rPr lang="en-US" sz="5400" dirty="0" smtClean="0"/>
              <a:t>and Equipment</a:t>
            </a:r>
            <a:endParaRPr lang="en-US" sz="5000" dirty="0"/>
          </a:p>
        </p:txBody>
      </p:sp>
      <p:sp>
        <p:nvSpPr>
          <p:cNvPr id="23556" name="Content Placeholder 7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5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List the most commonly used power tools and equipment.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the uses for power tools and equipment.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the advantages of one type of tool over another.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safety rules that pertain to power tools and equipment.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answer ASE certification test questions that require a knowledge of power tools and equipment.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Compressed-Air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 numCol="2"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Air compressor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Air lines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Air hoses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Pressure regulator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Quick-disconnect couplings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Filter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Lubricator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  <p:pic>
        <p:nvPicPr>
          <p:cNvPr id="25604" name="Picture 3" descr="04-01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3700463"/>
            <a:ext cx="8439150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228600" y="6499225"/>
            <a:ext cx="2400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(Florida Dept. of Voc. Ed.)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Air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Also known as pneumatic tools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U</a:t>
            </a:r>
            <a:r>
              <a:rPr lang="en-US" dirty="0" smtClean="0"/>
              <a:t>se stored energy of compressed air for operation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Impact wrenches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Heavy-duty air wrenches with great deal of torque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Air ratchet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Special air wrench designed to quickly remove fasteners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Impact sockets and extensions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Case-hardened steel to withstand extra force</a:t>
            </a:r>
          </a:p>
          <a:p>
            <a:pPr lvl="1">
              <a:buFont typeface="Arial" charset="0"/>
              <a:buNone/>
              <a:defRPr/>
            </a:pP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Air Tools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Air hammer or air chisel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for driving and cutting operations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Blowgun	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to dry and clean parts washed in solvent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Air drill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drill holes, grind, polish, and clean parts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Rotary brush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Abrasive pad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Rotary file</a:t>
            </a:r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Fixed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Drill press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Bench grinder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Portable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Portable electric </a:t>
            </a:r>
            <a:r>
              <a:rPr lang="en-US" dirty="0" smtClean="0"/>
              <a:t>drill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Rechargeable drill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 impact drill</a:t>
            </a:r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Bench Grinder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Grinding, cleaning, or polishing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Safety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Wear eye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protection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shields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Adjust tool rest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 not use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wire wheel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on soft metal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parts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29700" name="Picture 4" descr="04-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788" y="2514600"/>
            <a:ext cx="5240337" cy="362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Box 5"/>
          <p:cNvSpPr txBox="1">
            <a:spLocks noChangeArrowheads="1"/>
          </p:cNvSpPr>
          <p:nvPr/>
        </p:nvSpPr>
        <p:spPr bwMode="auto">
          <a:xfrm>
            <a:off x="6610350" y="6100763"/>
            <a:ext cx="2400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(Snap-on Tool Corp.)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Drills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Create holes in metal</a:t>
            </a:r>
          </a:p>
          <a:p>
            <a:pPr>
              <a:buFont typeface="Arial" charset="0"/>
              <a:buNone/>
              <a:defRPr/>
            </a:pPr>
            <a:r>
              <a:rPr lang="en-US" dirty="0" smtClean="0"/>
              <a:t>	and plastic parts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drill bits or twist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drills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Bits mount in drill</a:t>
            </a:r>
          </a:p>
          <a:p>
            <a:pPr lvl="2">
              <a:buFont typeface="Arial" charset="0"/>
              <a:buNone/>
              <a:defRPr/>
            </a:pPr>
            <a:r>
              <a:rPr lang="en-US" dirty="0" smtClean="0"/>
              <a:t>	chuck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Keyed or keyless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Portable electric drills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Handheld drills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Cordless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 marL="914400" lvl="2" indent="0"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30724" name="Picture 6" descr="04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1546225"/>
            <a:ext cx="3783013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9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Drill Press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73063" y="1482725"/>
            <a:ext cx="4732337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Large floor- or bench-mounted drill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Large holes	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Deep holes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Many holes in several parts</a:t>
            </a:r>
          </a:p>
          <a:p>
            <a:pPr lvl="2">
              <a:buFont typeface="Arial" charset="0"/>
              <a:buChar char="•"/>
              <a:defRPr/>
            </a:pPr>
            <a:endParaRPr lang="en-US" dirty="0"/>
          </a:p>
        </p:txBody>
      </p:sp>
      <p:sp>
        <p:nvSpPr>
          <p:cNvPr id="31749" name="TextBox 5"/>
          <p:cNvSpPr txBox="1">
            <a:spLocks noChangeArrowheads="1"/>
          </p:cNvSpPr>
          <p:nvPr/>
        </p:nvSpPr>
        <p:spPr bwMode="auto">
          <a:xfrm>
            <a:off x="3448051" y="6343650"/>
            <a:ext cx="22971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 dirty="0" smtClean="0">
                <a:latin typeface="Helvetica" pitchFamily="34" charset="0"/>
              </a:rPr>
              <a:t>(</a:t>
            </a:r>
            <a:r>
              <a:rPr lang="en-US" altLang="en-US" sz="1400" i="1" dirty="0" err="1" smtClean="0">
                <a:latin typeface="Helvetica" pitchFamily="34" charset="0"/>
              </a:rPr>
              <a:t>a_v_d</a:t>
            </a:r>
            <a:r>
              <a:rPr lang="en-US" altLang="en-US" sz="1400" i="1" dirty="0" smtClean="0">
                <a:latin typeface="Helvetica" pitchFamily="34" charset="0"/>
              </a:rPr>
              <a:t>/Shutterstock.com)</a:t>
            </a:r>
            <a:endParaRPr lang="en-US" altLang="en-US" sz="1400" i="1" dirty="0">
              <a:latin typeface="Helvetica" pitchFamily="34" charset="0"/>
            </a:endParaRPr>
          </a:p>
        </p:txBody>
      </p:sp>
      <p:pic>
        <p:nvPicPr>
          <p:cNvPr id="7" name="Picture 6" descr="04-12 copy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163" y="1522412"/>
            <a:ext cx="3053946" cy="498316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Drill Press Safety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key from chuck before turning on press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Secure part to be drilled with C-clamps or other holding fixtures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center punch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Release pressure before bit breaks through part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Oil bit as needed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Hydraulic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Powered by pressurized liquid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Various types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Floor jack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Transmission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jack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Engine crane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Hydraulic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press</a:t>
            </a:r>
            <a:endParaRPr lang="en-US" dirty="0"/>
          </a:p>
        </p:txBody>
      </p:sp>
      <p:pic>
        <p:nvPicPr>
          <p:cNvPr id="33796" name="Picture 4" descr="04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635250"/>
            <a:ext cx="5891213" cy="367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6734175" y="6362700"/>
            <a:ext cx="2400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(OTC/SPX Corp.)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Shop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Tire changer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 and replace tires on wheels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Jack stands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Support vehicle during repairs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stand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 engine assembly after removal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Shop Equipment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Cold-solvent tank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 grease and oil from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High-pressure washer and steam cleaner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 heavy deposits from outside of large assemblies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Pressure blaster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Enclosed cabinet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Clean rusty or corroded parts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Oxyacetylene Torch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34181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Heat, cut, weld, or braze metal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also to remove old, rusted exhaust 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Parts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Oxygen tank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Acetylene tank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Pressure regulators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Hoses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smtClean="0"/>
              <a:t>Handheld </a:t>
            </a:r>
            <a:r>
              <a:rPr lang="en-US" dirty="0" smtClean="0"/>
              <a:t>torch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  <p:pic>
        <p:nvPicPr>
          <p:cNvPr id="36868" name="Picture 5" descr="04-20A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747838"/>
            <a:ext cx="4265613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TextBox 4"/>
          <p:cNvSpPr txBox="1">
            <a:spLocks noChangeArrowheads="1"/>
          </p:cNvSpPr>
          <p:nvPr/>
        </p:nvSpPr>
        <p:spPr bwMode="auto">
          <a:xfrm>
            <a:off x="6469063" y="6307138"/>
            <a:ext cx="2400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(Sun)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Welder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2960687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Uses high electric current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Creates high-power arc to melt and fuse metal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Complete proper training before use</a:t>
            </a:r>
            <a:endParaRPr lang="en-US" dirty="0"/>
          </a:p>
        </p:txBody>
      </p:sp>
      <p:pic>
        <p:nvPicPr>
          <p:cNvPr id="37892" name="Picture 7" descr="04-20B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1762125"/>
            <a:ext cx="5494338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Box 6"/>
          <p:cNvSpPr txBox="1">
            <a:spLocks noChangeArrowheads="1"/>
          </p:cNvSpPr>
          <p:nvPr/>
        </p:nvSpPr>
        <p:spPr bwMode="auto">
          <a:xfrm>
            <a:off x="6469063" y="6307138"/>
            <a:ext cx="2400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(Sun)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Soldering Gun or Soldering Iron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Join electrical wires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 current heats tip and wires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Solder, a lead-tin alloy, applied and melts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Cools to form strong, solid connection</a:t>
            </a:r>
          </a:p>
          <a:p>
            <a:pPr marL="914400" lvl="2" indent="0">
              <a:buFont typeface="Arial" charset="0"/>
              <a:buNone/>
              <a:defRPr/>
            </a:pPr>
            <a:endParaRPr lang="en-US" dirty="0"/>
          </a:p>
        </p:txBody>
      </p:sp>
      <p:pic>
        <p:nvPicPr>
          <p:cNvPr id="38916" name="Picture 4" descr="04-21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883025"/>
            <a:ext cx="8429625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TextBox 5"/>
          <p:cNvSpPr txBox="1">
            <a:spLocks noChangeArrowheads="1"/>
          </p:cNvSpPr>
          <p:nvPr/>
        </p:nvSpPr>
        <p:spPr bwMode="auto">
          <a:xfrm>
            <a:off x="6743700" y="6353175"/>
            <a:ext cx="2400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(Florida Dept. of Voc. Ed.)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Other Shop Equipment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509111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charger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Re-energizes “dead” or discharged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Droplight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Provides portable source of light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Anywhere additional light needed for repairs</a:t>
            </a:r>
            <a:endParaRPr lang="en-US" dirty="0"/>
          </a:p>
        </p:txBody>
      </p:sp>
      <p:pic>
        <p:nvPicPr>
          <p:cNvPr id="39940" name="Picture 3" descr="04-23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1514475"/>
            <a:ext cx="3419475" cy="511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Box 6"/>
          <p:cNvSpPr txBox="1">
            <a:spLocks noChangeArrowheads="1"/>
          </p:cNvSpPr>
          <p:nvPr/>
        </p:nvSpPr>
        <p:spPr bwMode="auto">
          <a:xfrm>
            <a:off x="3700463" y="6343650"/>
            <a:ext cx="2400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(Florida Dept. of Voc. Ed.)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Pullers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spcBef>
                <a:spcPts val="672"/>
              </a:spcBef>
              <a:buFont typeface="Arial" charset="0"/>
              <a:buChar char="•"/>
              <a:defRPr/>
            </a:pPr>
            <a:r>
              <a:rPr lang="en-US" dirty="0" smtClean="0"/>
              <a:t>Specialized tool</a:t>
            </a:r>
          </a:p>
          <a:p>
            <a:pPr>
              <a:spcBef>
                <a:spcPts val="672"/>
              </a:spcBef>
              <a:buFont typeface="Arial" charset="0"/>
              <a:buChar char="•"/>
              <a:defRPr/>
            </a:pPr>
            <a:r>
              <a:rPr lang="en-US" dirty="0" smtClean="0"/>
              <a:t>Removes</a:t>
            </a:r>
          </a:p>
          <a:p>
            <a:pPr lvl="1">
              <a:spcBef>
                <a:spcPts val="672"/>
              </a:spcBef>
              <a:buFont typeface="Arial" charset="0"/>
              <a:buChar char="–"/>
              <a:defRPr/>
            </a:pPr>
            <a:r>
              <a:rPr lang="en-US" dirty="0" smtClean="0"/>
              <a:t>Seals</a:t>
            </a:r>
          </a:p>
          <a:p>
            <a:pPr lvl="1">
              <a:spcBef>
                <a:spcPts val="672"/>
              </a:spcBef>
              <a:buFont typeface="Arial" charset="0"/>
              <a:buChar char="–"/>
              <a:defRPr/>
            </a:pPr>
            <a:r>
              <a:rPr lang="en-US" dirty="0" smtClean="0"/>
              <a:t>Gears</a:t>
            </a:r>
          </a:p>
          <a:p>
            <a:pPr lvl="1">
              <a:spcBef>
                <a:spcPts val="672"/>
              </a:spcBef>
              <a:buFont typeface="Arial" charset="0"/>
              <a:buChar char="–"/>
              <a:defRPr/>
            </a:pPr>
            <a:r>
              <a:rPr lang="en-US" dirty="0" smtClean="0"/>
              <a:t>Pulleys</a:t>
            </a:r>
          </a:p>
          <a:p>
            <a:pPr lvl="1">
              <a:spcBef>
                <a:spcPts val="672"/>
              </a:spcBef>
              <a:buFont typeface="Arial" charset="0"/>
              <a:buChar char="–"/>
              <a:defRPr/>
            </a:pPr>
            <a:r>
              <a:rPr lang="en-US" dirty="0" smtClean="0"/>
              <a:t>Steering wheels</a:t>
            </a:r>
          </a:p>
          <a:p>
            <a:pPr lvl="1">
              <a:spcBef>
                <a:spcPts val="672"/>
              </a:spcBef>
              <a:buFont typeface="Arial" charset="0"/>
              <a:buChar char="–"/>
              <a:defRPr/>
            </a:pPr>
            <a:r>
              <a:rPr lang="en-US" dirty="0" smtClean="0"/>
              <a:t>Axles</a:t>
            </a:r>
          </a:p>
          <a:p>
            <a:pPr lvl="1">
              <a:spcBef>
                <a:spcPts val="672"/>
              </a:spcBef>
              <a:buFont typeface="Arial" charset="0"/>
              <a:buChar char="–"/>
              <a:defRPr/>
            </a:pPr>
            <a:r>
              <a:rPr lang="en-US" dirty="0" smtClean="0"/>
              <a:t>Other press-on parts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Creepers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Allows technician to roll around and under 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Stool creeper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technician to sit while working on parts near ground</a:t>
            </a:r>
            <a:endParaRPr lang="en-US" dirty="0"/>
          </a:p>
        </p:txBody>
      </p:sp>
      <p:pic>
        <p:nvPicPr>
          <p:cNvPr id="41988" name="Picture 4" descr="04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541713"/>
            <a:ext cx="763270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Box 5"/>
          <p:cNvSpPr txBox="1">
            <a:spLocks noChangeArrowheads="1"/>
          </p:cNvSpPr>
          <p:nvPr/>
        </p:nvSpPr>
        <p:spPr bwMode="auto">
          <a:xfrm>
            <a:off x="6469063" y="6353175"/>
            <a:ext cx="2400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(Snap-on Tool Corp.)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Roll-Around Cart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Carries various tools/equipment to job area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Allows needed tools to be within reach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Saves time and effort</a:t>
            </a:r>
            <a:endParaRPr lang="en-US" dirty="0"/>
          </a:p>
        </p:txBody>
      </p:sp>
      <p:pic>
        <p:nvPicPr>
          <p:cNvPr id="43012" name="Picture 4" descr="04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75" y="3105150"/>
            <a:ext cx="4972050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Box 5"/>
          <p:cNvSpPr txBox="1">
            <a:spLocks noChangeArrowheads="1"/>
          </p:cNvSpPr>
          <p:nvPr/>
        </p:nvSpPr>
        <p:spPr bwMode="auto">
          <a:xfrm>
            <a:off x="6421438" y="6286500"/>
            <a:ext cx="2400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(Snap-on Tool Corp.)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Fender covers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Prevent vehicle damage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Seat covers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Protect from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dirt, oil, and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grease</a:t>
            </a:r>
            <a:endParaRPr lang="en-US" dirty="0"/>
          </a:p>
        </p:txBody>
      </p:sp>
      <p:pic>
        <p:nvPicPr>
          <p:cNvPr id="44036" name="Picture 4" descr="04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8" y="2695575"/>
            <a:ext cx="5562600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Personal Computer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92601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Laptops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Help with many tasks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Problem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diagnosis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Preprogramming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of computer chips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Bookkeeping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Reference to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service literature</a:t>
            </a:r>
            <a:endParaRPr lang="en-US" dirty="0"/>
          </a:p>
        </p:txBody>
      </p:sp>
      <p:pic>
        <p:nvPicPr>
          <p:cNvPr id="45060" name="Picture 5" descr="04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17813"/>
            <a:ext cx="4895850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548</Words>
  <Application>Microsoft Office PowerPoint</Application>
  <PresentationFormat>On-screen Show (4:3)</PresentationFormat>
  <Paragraphs>202</Paragraphs>
  <Slides>23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Title Slide</vt:lpstr>
      <vt:lpstr>4_Custom Design</vt:lpstr>
      <vt:lpstr>Ojectives</vt:lpstr>
      <vt:lpstr>Content</vt:lpstr>
      <vt:lpstr>PowerPoint Presentation</vt:lpstr>
      <vt:lpstr>4</vt:lpstr>
      <vt:lpstr>Objectives</vt:lpstr>
      <vt:lpstr>Compressed-Air System</vt:lpstr>
      <vt:lpstr>Air Tools</vt:lpstr>
      <vt:lpstr>Air Tools (Cont.)</vt:lpstr>
      <vt:lpstr>Electric Tools</vt:lpstr>
      <vt:lpstr>Bench Grinder</vt:lpstr>
      <vt:lpstr>Drills</vt:lpstr>
      <vt:lpstr>Drill Press</vt:lpstr>
      <vt:lpstr>Drill Press Safety</vt:lpstr>
      <vt:lpstr>Hydraulic Tools</vt:lpstr>
      <vt:lpstr>Shop Equipment</vt:lpstr>
      <vt:lpstr>Shop Equipment (Cont.)</vt:lpstr>
      <vt:lpstr>Oxyacetylene Torch</vt:lpstr>
      <vt:lpstr>Welder</vt:lpstr>
      <vt:lpstr>Soldering Gun or Soldering Iron</vt:lpstr>
      <vt:lpstr>Other Shop Equipment</vt:lpstr>
      <vt:lpstr>Pullers</vt:lpstr>
      <vt:lpstr>Creepers</vt:lpstr>
      <vt:lpstr>Roll-Around Cart</vt:lpstr>
      <vt:lpstr>Covers</vt:lpstr>
      <vt:lpstr>Personal Computer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2013-08-22T20:52:33Z</dcterms:created>
  <dcterms:modified xsi:type="dcterms:W3CDTF">2016-07-01T13:03:06Z</dcterms:modified>
</cp:coreProperties>
</file>