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9"/>
  </p:notesMasterIdLst>
  <p:handoutMasterIdLst>
    <p:handoutMasterId r:id="rId70"/>
  </p:handoutMasterIdLst>
  <p:sldIdLst>
    <p:sldId id="325" r:id="rId5"/>
    <p:sldId id="323" r:id="rId6"/>
    <p:sldId id="256" r:id="rId7"/>
    <p:sldId id="257" r:id="rId8"/>
    <p:sldId id="259" r:id="rId9"/>
    <p:sldId id="260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0" r:id="rId18"/>
    <p:sldId id="271" r:id="rId19"/>
    <p:sldId id="269" r:id="rId20"/>
    <p:sldId id="275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0" r:id="rId36"/>
    <p:sldId id="291" r:id="rId37"/>
    <p:sldId id="293" r:id="rId38"/>
    <p:sldId id="292" r:id="rId39"/>
    <p:sldId id="294" r:id="rId40"/>
    <p:sldId id="32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6" r:id="rId52"/>
    <p:sldId id="305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2EEA44-FECF-4828-9EBE-1C16A22C2CF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9354475-EA6C-4FC0-BC5F-08FEFC91A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5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F3A4B49-8CDD-48B7-B6ED-ACB4D2C643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9DB5BAD-6C95-49B7-B782-9B16C644D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72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F49D6D-0BC9-46E0-B11C-318C96EFC6F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736CB0-F15E-4651-A632-EE2E4C46DB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8B70D8-AA76-4D36-A93F-4923FA7735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E1C68F-F773-4468-81C0-A9F19FD951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6E69CC-D689-4832-B905-6E87298F96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DB1EEF-5591-47FC-AD78-D5796AA54B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1B40E7-000F-45C1-B99E-B84346461FA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A24A9B-F445-47E7-AACC-045CEFC9683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0EE49-FCEF-4314-AEA3-E0D8180F794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CCA92D-BA53-4D0E-A836-7308CE9877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F73083-E84A-4505-AFA2-165B33FF554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A63CE1-F8DA-4341-9051-A062606E78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0FCDC9-5473-453D-BDD2-DAD91454C94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29515C-F9B2-4BB3-8331-A6D6B0C8DF2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857E6C-118C-48BD-AA95-9825882562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242899-ED84-4B40-AE38-048983B2488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AEE722-D769-4A17-8B9B-7B3A371400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C0487C-38B4-4B31-83AC-EF49EC7576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FEFB46-3D90-495C-B744-DC8A8ED543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5EF0DE-00EA-43DF-9796-5E0EA9324A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2BFDC4-7528-488E-98FC-4C1203FBA8D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25A6B8-CFA3-4573-B311-F1A8E44364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AF8D45-B9BE-4954-AC22-AC8ABD4861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974980-4689-48CC-9DA3-18CA82ED77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D6A51A-397D-46FE-B97B-9B75132541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823006-4AE6-4363-9DCC-2590455999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DF8939-3CED-44FF-9CB0-FD77E04E08A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90C0D-5523-4423-B670-6A7991298D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3B91FD-DB03-4668-81D4-AF75074C49A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5D68C6-8AAC-4F95-8483-CF349DC206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30B0B-90F8-4E69-A41B-F0F88EA66B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8A2AFA-32C5-4DF0-B14D-3F0FF8E868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978B2A-5FC3-4FA2-8D1D-006941A134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48C267-A2C5-4CB4-8F0D-0F693099DD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76FD21-FC68-4CE9-BC62-311E419F158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527709-35BE-4374-93AC-E4AD80CD31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AC3D3D-2AFD-4DA1-AD4F-B391DEA026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2EAFD6-7DBF-47BA-92A8-133CEE45AA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3A8042-E003-4537-B3F7-69567316CA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EE4D8C-19A3-4BE8-9E2E-DE98A46ECCA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8A0D53-B653-4DE1-B6A8-8FD33793E5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E105FA-B3CA-4AC9-960B-0F0FBF63B8E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C3ECBD-781A-430C-9022-02930A2754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0170DF-99CB-4012-A2DA-EF3BB57796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8C5431-59F6-40E1-84D5-A61A29A5027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58F5DB-7632-4126-A599-596039BF25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C079A-0F14-4B6E-A350-A7F932C0B16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09E4CD-E526-4DFF-95B5-2E024D23A1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2A7129-6466-41E6-95EA-E8AB29F001D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0AFC74-E207-4F67-8098-A2EB2E5073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7EF924-A35A-411F-BCE3-48B680391C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F78A02-6083-4F6A-9773-E533619822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8246CC-DD94-41EE-8CF9-084776F9A24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2C9DC8-6242-404F-A1F9-D2652D0EA2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B360A0-1843-4639-9F6E-B38FD7878A1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A7689D-1AFD-416B-A60B-BF59C62BFBB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C1F51-4778-4D1A-952E-C591B833E06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CC4C4C-153B-4C4D-B3FF-D8AB075B6C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40EE34-E29C-412E-B2D9-9BC2DEA4AB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C23821-2CBD-4E4C-A8D0-AE6852CB677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AEE908-D720-4057-B5C9-20BB9BED173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0FD6A2-FD60-4696-AD9C-20782D2792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548DC7-8E61-4B97-BE1F-3B52EDF741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7444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7929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71016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2902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167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6723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56357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40624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636109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4570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765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3256002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187111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484940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0610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4501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2028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138536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440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368089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5807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63843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2295C7-CD5E-42BD-B858-72B9CF8E11A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A7209D-3D5A-4D12-89D9-B17F58AF7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92666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49683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EE976E-98E5-45A3-AE8E-D5A5C2E2AE4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079564-20BD-48A8-91CF-D2A7ED150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49923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DD6CC6-6489-49AF-A37C-9F24F6E9377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12063A-08BD-4EF0-B715-8116561BC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30160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5D703C8-1679-4445-8129-63645C5538B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CF43F7-A7D3-48DF-86ED-F707A49D8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4546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59C49A-9B44-4297-A646-EC1CF0A32D3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F225AE-852B-49D0-A21B-C8039CA56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786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EB4655-D8FD-4966-8E0A-F99B3778B03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CBBE13-021A-4CF4-A041-185F96937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059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E67392-D1D8-4F53-AC9D-05E09C4EAB9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97B6A3-CB98-47D2-807B-4B9612329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33435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26973A-4528-42E9-8021-BA7D4AAF9A0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EDFB1F-237B-4D91-AFD8-D8AA8E6AF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31861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D10A0C-8DF0-4CCE-97E0-0DE02E7C0A4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5F05C2-C983-4175-803C-E59BD9466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76660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E3FD56-4DC0-4DCF-A932-06305E932D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F3D450-5A1B-4DC1-8394-574A88B95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49441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218C88-FACB-44A2-8194-B2E5C839D19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BDE222-264A-4949-B9AA-C6991142B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95517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47469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212B14-5519-46A3-BE17-77036F2A201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067E3A-4527-46F3-BB77-3D9C1F9DD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9772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482E7E-9545-43EC-90DD-8938218E7EE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A24F9B-A0AE-483E-BD2D-968592450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56705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D44AAE-2288-4912-8EE0-50B47BDE7F4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0A32BD-7902-4132-9008-E57C4E3D8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64931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5F6701-FE53-4DBF-854E-E1C73BADFC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3B0B33-DF3A-491D-BF40-370C3754E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47960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C9DC52-9554-45C1-AA9B-7325BBF7D84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BDF1FC-033B-4327-AAEB-7F7BC9A98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75338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2E780C-3646-4DDF-8A02-2FE44DEC93A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72DCC7-6C67-4A39-8454-4B68063A4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76593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A05674-E497-4F34-B5DC-17AD5C61383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AED7900-1030-421B-9C48-8147303C0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86503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EE7D407-D66A-4FF9-BC1B-8C301339851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C8792B-CD64-4E28-8527-4A224AAA4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32801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8A8B80-56BB-4D7E-8576-52D03FBD5CE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3717C4-CD62-49DD-8348-86981DBCF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2176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 System Fundamentals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computer systems to the </a:t>
            </a:r>
            <a:r>
              <a:rPr lang="en-US" dirty="0" smtClean="0"/>
              <a:t>human body’s </a:t>
            </a:r>
            <a:r>
              <a:rPr lang="en-US" dirty="0"/>
              <a:t>nervous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input, processing, and </a:t>
            </a:r>
            <a:r>
              <a:rPr lang="en-US" dirty="0" smtClean="0"/>
              <a:t>output sections </a:t>
            </a:r>
            <a:r>
              <a:rPr lang="en-US" dirty="0"/>
              <a:t>of a basic computer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computer system </a:t>
            </a:r>
            <a:r>
              <a:rPr lang="en-US" dirty="0" smtClean="0"/>
              <a:t>signal classifications.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Sketch a block diagram for a computer 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input sensor and output device classifications and operation.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where computers, sensors, </a:t>
            </a:r>
            <a:r>
              <a:rPr lang="en-US" dirty="0" smtClean="0"/>
              <a:t>and actuators </a:t>
            </a:r>
            <a:r>
              <a:rPr lang="en-US" dirty="0"/>
              <a:t>are typically located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how a computer uses sensor inputs to determine correct outputs.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that require a knowledge of automotive computer system fundamentals.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Fundamentals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Automotive computer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Complex </a:t>
            </a:r>
            <a:r>
              <a:rPr lang="en-US" dirty="0"/>
              <a:t>set of </a:t>
            </a:r>
            <a:r>
              <a:rPr lang="en-US" dirty="0" smtClean="0"/>
              <a:t>electronic 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Produces programmed control </a:t>
            </a:r>
            <a:r>
              <a:rPr lang="en-US" dirty="0"/>
              <a:t>currents </a:t>
            </a:r>
            <a:r>
              <a:rPr lang="en-US" dirty="0" smtClean="0"/>
              <a:t>for actuators </a:t>
            </a:r>
            <a:r>
              <a:rPr lang="en-US" dirty="0"/>
              <a:t>after receiving </a:t>
            </a:r>
            <a:r>
              <a:rPr lang="en-US" dirty="0" smtClean="0"/>
              <a:t>input </a:t>
            </a:r>
            <a:r>
              <a:rPr lang="en-US" dirty="0"/>
              <a:t>signals </a:t>
            </a:r>
            <a:r>
              <a:rPr lang="en-US" dirty="0" smtClean="0"/>
              <a:t>from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Computers </a:t>
            </a:r>
            <a:r>
              <a:rPr lang="en-US" dirty="0"/>
              <a:t>now monitor and control </a:t>
            </a:r>
            <a:r>
              <a:rPr lang="en-US" dirty="0" smtClean="0"/>
              <a:t>all major </a:t>
            </a:r>
            <a:r>
              <a:rPr lang="en-US" dirty="0"/>
              <a:t>systems </a:t>
            </a:r>
            <a:r>
              <a:rPr lang="en-US" dirty="0" smtClean="0"/>
              <a:t>in modern vehicles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Cybernetics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Study </a:t>
            </a:r>
            <a:r>
              <a:rPr lang="en-US" sz="2800" dirty="0"/>
              <a:t>of how electrical-mechanical devices </a:t>
            </a:r>
            <a:r>
              <a:rPr lang="en-US" sz="2800" dirty="0" smtClean="0"/>
              <a:t>duplicate actions </a:t>
            </a:r>
            <a:r>
              <a:rPr lang="en-US" sz="2800" dirty="0"/>
              <a:t>of </a:t>
            </a:r>
            <a:r>
              <a:rPr lang="en-US" sz="2800" dirty="0" smtClean="0"/>
              <a:t>human bodies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Compares human </a:t>
            </a:r>
            <a:r>
              <a:rPr lang="en-US" dirty="0"/>
              <a:t>body to </a:t>
            </a:r>
            <a:r>
              <a:rPr lang="en-US" dirty="0" smtClean="0"/>
              <a:t>computer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Cybernetics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Nervous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input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Brain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processing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Reflex action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output</a:t>
            </a:r>
            <a:endParaRPr lang="en-US" dirty="0"/>
          </a:p>
        </p:txBody>
      </p:sp>
      <p:pic>
        <p:nvPicPr>
          <p:cNvPr id="28676" name="Content Placeholder 6" descr="23-0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9000" y="1752600"/>
            <a:ext cx="4229100" cy="4394200"/>
          </a:xfr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Circuit Advantages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Compensate </a:t>
            </a:r>
            <a:r>
              <a:rPr lang="en-US" dirty="0"/>
              <a:t>for </a:t>
            </a:r>
            <a:r>
              <a:rPr lang="en-US" dirty="0" smtClean="0"/>
              <a:t>mechanical 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Does </a:t>
            </a:r>
            <a:r>
              <a:rPr lang="en-US" dirty="0"/>
              <a:t>not have as many </a:t>
            </a:r>
            <a:r>
              <a:rPr lang="en-US" dirty="0" smtClean="0"/>
              <a:t>mechanical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“think” very quickly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Reduce </a:t>
            </a:r>
            <a:r>
              <a:rPr lang="en-US" dirty="0"/>
              <a:t>fuel </a:t>
            </a:r>
            <a:r>
              <a:rPr lang="en-US" dirty="0" smtClean="0"/>
              <a:t>consumption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Lower emissions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Increase </a:t>
            </a:r>
            <a:r>
              <a:rPr lang="en-US" dirty="0"/>
              <a:t>engine </a:t>
            </a:r>
            <a:r>
              <a:rPr lang="en-US" dirty="0" smtClean="0"/>
              <a:t>power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Circuit Advantages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Reduce vehicle weight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Have </a:t>
            </a:r>
            <a:r>
              <a:rPr lang="en-US" dirty="0"/>
              <a:t>on-board </a:t>
            </a:r>
            <a:r>
              <a:rPr lang="en-US" dirty="0" smtClean="0"/>
              <a:t>diagnostics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Increase </a:t>
            </a:r>
            <a:r>
              <a:rPr lang="en-US" dirty="0"/>
              <a:t>driver </a:t>
            </a:r>
            <a:r>
              <a:rPr lang="en-US" dirty="0" smtClean="0"/>
              <a:t>convenience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Improve </a:t>
            </a:r>
            <a:r>
              <a:rPr lang="en-US" dirty="0"/>
              <a:t>passenger </a:t>
            </a:r>
            <a:r>
              <a:rPr lang="en-US" dirty="0" smtClean="0"/>
              <a:t>safety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Compensate </a:t>
            </a:r>
            <a:r>
              <a:rPr lang="en-US" dirty="0"/>
              <a:t>for </a:t>
            </a:r>
            <a:r>
              <a:rPr lang="en-US" dirty="0" smtClean="0"/>
              <a:t>component wear </a:t>
            </a:r>
            <a:r>
              <a:rPr lang="en-US" dirty="0"/>
              <a:t>and failure</a:t>
            </a: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Digital Electronics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Studies how computer </a:t>
            </a:r>
            <a:r>
              <a:rPr lang="en-US" sz="2800" dirty="0"/>
              <a:t>uses on-off signals to </a:t>
            </a:r>
            <a:r>
              <a:rPr lang="en-US" sz="2800" dirty="0" smtClean="0"/>
              <a:t>produce “artificial </a:t>
            </a:r>
            <a:r>
              <a:rPr lang="en-US" sz="2800" dirty="0"/>
              <a:t>intelligence</a:t>
            </a:r>
            <a:r>
              <a:rPr lang="en-US" sz="2800" dirty="0" smtClean="0"/>
              <a:t>”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Computers analyze input signals from sensors</a:t>
            </a:r>
          </a:p>
          <a:p>
            <a:pPr marL="741363" lvl="1" indent="-279400">
              <a:buFont typeface="Helvetica" pitchFamily="34" charset="0"/>
              <a:buChar char="–"/>
              <a:defRPr/>
            </a:pPr>
            <a:r>
              <a:rPr lang="en-US" dirty="0" smtClean="0"/>
              <a:t>Make logical choices by comparing input signals from sensors to known signals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Binary Numbering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Uses only two numbers, zero and one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Key to how computers operate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Numbers </a:t>
            </a:r>
            <a:r>
              <a:rPr lang="en-US" dirty="0"/>
              <a:t>zero (0) and one (1) </a:t>
            </a:r>
            <a:r>
              <a:rPr lang="en-US" dirty="0" smtClean="0"/>
              <a:t>arranged </a:t>
            </a:r>
            <a:r>
              <a:rPr lang="en-US" dirty="0"/>
              <a:t>in different sequences </a:t>
            </a:r>
            <a:r>
              <a:rPr lang="en-US" dirty="0" smtClean="0"/>
              <a:t>can </a:t>
            </a:r>
            <a:r>
              <a:rPr lang="en-US" dirty="0"/>
              <a:t>represent </a:t>
            </a:r>
            <a:r>
              <a:rPr lang="en-US" dirty="0" smtClean="0"/>
              <a:t>other numbers</a:t>
            </a:r>
            <a:r>
              <a:rPr lang="en-US" dirty="0"/>
              <a:t>, letters, words, </a:t>
            </a:r>
            <a:r>
              <a:rPr lang="en-US" dirty="0" smtClean="0"/>
              <a:t>computer </a:t>
            </a:r>
            <a:r>
              <a:rPr lang="en-US" dirty="0"/>
              <a:t>input, </a:t>
            </a:r>
            <a:r>
              <a:rPr lang="en-US" dirty="0" smtClean="0"/>
              <a:t>computer output</a:t>
            </a:r>
            <a:r>
              <a:rPr lang="en-US" dirty="0"/>
              <a:t>, or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Gating Circuits and Truth Tables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Electronic </a:t>
            </a:r>
            <a:r>
              <a:rPr lang="en-US" dirty="0"/>
              <a:t>circuit </a:t>
            </a:r>
            <a:r>
              <a:rPr lang="en-US" dirty="0" smtClean="0"/>
              <a:t>producing specific </a:t>
            </a:r>
            <a:r>
              <a:rPr lang="en-US" dirty="0"/>
              <a:t>output voltage for given input </a:t>
            </a:r>
            <a:r>
              <a:rPr lang="en-US" dirty="0" smtClean="0"/>
              <a:t>voltages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Truth table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Shows what gate’s output will be with different inputs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Graphically shows how gate functions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Called </a:t>
            </a:r>
            <a:r>
              <a:rPr lang="en-US" i="1" dirty="0"/>
              <a:t>logic devices </a:t>
            </a:r>
            <a:r>
              <a:rPr lang="en-US" dirty="0"/>
              <a:t>because they </a:t>
            </a:r>
            <a:r>
              <a:rPr lang="en-US" dirty="0" smtClean="0"/>
              <a:t>make logical decisions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Truth Tables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7958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 </a:t>
            </a:r>
            <a:r>
              <a:rPr lang="en-US" dirty="0"/>
              <a:t>switches </a:t>
            </a:r>
            <a:r>
              <a:rPr lang="en-US" dirty="0" smtClean="0"/>
              <a:t>wired </a:t>
            </a:r>
            <a:r>
              <a:rPr lang="en-US" dirty="0"/>
              <a:t>in </a:t>
            </a:r>
            <a:r>
              <a:rPr lang="en-US" dirty="0" smtClean="0"/>
              <a:t>parallel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Either A </a:t>
            </a:r>
            <a:r>
              <a:rPr lang="en-US" dirty="0"/>
              <a:t>or </a:t>
            </a:r>
            <a:r>
              <a:rPr lang="en-US" dirty="0" smtClean="0"/>
              <a:t>B </a:t>
            </a:r>
            <a:r>
              <a:rPr lang="en-US" dirty="0"/>
              <a:t>(OR gate) will turn </a:t>
            </a:r>
            <a:r>
              <a:rPr lang="en-US" dirty="0" smtClean="0"/>
              <a:t>light on (</a:t>
            </a:r>
            <a:r>
              <a:rPr lang="en-US" dirty="0"/>
              <a:t>output 1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Output </a:t>
            </a:r>
            <a:r>
              <a:rPr lang="en-US" dirty="0"/>
              <a:t>will be on (1) with A or B </a:t>
            </a:r>
            <a:r>
              <a:rPr lang="en-US" dirty="0" smtClean="0"/>
              <a:t>or both energized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Only </a:t>
            </a:r>
            <a:r>
              <a:rPr lang="en-US" dirty="0"/>
              <a:t>when neither input is on </a:t>
            </a:r>
            <a:r>
              <a:rPr lang="en-US" dirty="0" smtClean="0"/>
              <a:t>will output </a:t>
            </a:r>
            <a:r>
              <a:rPr lang="en-US" dirty="0"/>
              <a:t>be off (0</a:t>
            </a:r>
            <a:r>
              <a:rPr lang="en-US" dirty="0" smtClean="0"/>
              <a:t>)</a:t>
            </a:r>
          </a:p>
        </p:txBody>
      </p:sp>
      <p:pic>
        <p:nvPicPr>
          <p:cNvPr id="34820" name="Content Placeholder 6" descr="23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3363" y="2306638"/>
            <a:ext cx="3768725" cy="3352800"/>
          </a:xfrm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Gating Circuits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NOT gate or inverter gate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Will reverse its input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If </a:t>
            </a:r>
            <a:r>
              <a:rPr lang="en-US" dirty="0" smtClean="0"/>
              <a:t>input </a:t>
            </a:r>
            <a:r>
              <a:rPr lang="en-US" dirty="0"/>
              <a:t>has </a:t>
            </a:r>
            <a:r>
              <a:rPr lang="en-US" dirty="0" smtClean="0"/>
              <a:t>voltage applied, output </a:t>
            </a:r>
            <a:r>
              <a:rPr lang="en-US" dirty="0"/>
              <a:t>terminals will </a:t>
            </a:r>
            <a:r>
              <a:rPr lang="en-US" dirty="0" smtClean="0"/>
              <a:t>not have </a:t>
            </a:r>
            <a:r>
              <a:rPr lang="en-US" dirty="0"/>
              <a:t>voltage </a:t>
            </a:r>
            <a:r>
              <a:rPr lang="en-US" dirty="0" smtClean="0"/>
              <a:t>or </a:t>
            </a:r>
            <a:r>
              <a:rPr lang="en-US" dirty="0"/>
              <a:t>vice </a:t>
            </a:r>
            <a:r>
              <a:rPr lang="en-US" dirty="0" smtClean="0"/>
              <a:t>versa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NOT </a:t>
            </a:r>
            <a:r>
              <a:rPr lang="en-US" dirty="0"/>
              <a:t>gate </a:t>
            </a:r>
            <a:r>
              <a:rPr lang="en-US" dirty="0" smtClean="0"/>
              <a:t>can be </a:t>
            </a:r>
            <a:r>
              <a:rPr lang="en-US" dirty="0"/>
              <a:t>used to make other </a:t>
            </a:r>
            <a:r>
              <a:rPr lang="en-US" dirty="0" smtClean="0"/>
              <a:t>gates</a:t>
            </a:r>
            <a:endParaRPr lang="en-US" dirty="0"/>
          </a:p>
        </p:txBody>
      </p:sp>
      <p:pic>
        <p:nvPicPr>
          <p:cNvPr id="35844" name="Content Placeholder 6" descr="23-04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5725" y="4081463"/>
            <a:ext cx="6715125" cy="1944687"/>
          </a:xfrm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Gating Circuits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8148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AND gate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Requires voltage at both inputs to produce voltage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 NAND gate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Inverted AND gate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Output will be opposite that of AND gate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6868" name="Content Placeholder 4" descr="23-04BC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0" y="2355850"/>
            <a:ext cx="4275138" cy="3189288"/>
          </a:xfr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Gating Circuits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926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OR gate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Will produce output if either input is energized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 gate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nverted </a:t>
            </a:r>
            <a:r>
              <a:rPr lang="en-US" dirty="0"/>
              <a:t>OR </a:t>
            </a:r>
            <a:r>
              <a:rPr lang="en-US" dirty="0" smtClean="0"/>
              <a:t>gate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Output </a:t>
            </a:r>
            <a:r>
              <a:rPr lang="en-US" dirty="0"/>
              <a:t>is inverted to produce </a:t>
            </a:r>
            <a:r>
              <a:rPr lang="en-US" dirty="0" smtClean="0"/>
              <a:t>output </a:t>
            </a:r>
            <a:r>
              <a:rPr lang="en-US" dirty="0"/>
              <a:t>opposite that of </a:t>
            </a:r>
            <a:r>
              <a:rPr lang="en-US" dirty="0" smtClean="0"/>
              <a:t>OR gate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7892" name="Content Placeholder 4" descr="23-04DE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9475" y="2262188"/>
            <a:ext cx="4279900" cy="3305175"/>
          </a:xfrm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Gating Circuits and Truth Tables (Cont.)</a:t>
            </a:r>
          </a:p>
        </p:txBody>
      </p:sp>
      <p:pic>
        <p:nvPicPr>
          <p:cNvPr id="38915" name="Content Placeholder 3" descr="23-0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913" y="2495550"/>
            <a:ext cx="8575675" cy="3114675"/>
          </a:xfr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Integrated Circuits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Integrated </a:t>
            </a:r>
            <a:r>
              <a:rPr lang="en-US" dirty="0"/>
              <a:t>circuit (IC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Circuit etched </a:t>
            </a:r>
            <a:r>
              <a:rPr lang="en-US" dirty="0"/>
              <a:t>on </a:t>
            </a:r>
            <a:r>
              <a:rPr lang="en-US" dirty="0" smtClean="0"/>
              <a:t>surface of tiny </a:t>
            </a:r>
            <a:r>
              <a:rPr lang="en-US" dirty="0"/>
              <a:t>semiconductor </a:t>
            </a:r>
            <a:r>
              <a:rPr lang="en-US" dirty="0" smtClean="0"/>
              <a:t>chip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Wire leads </a:t>
            </a:r>
            <a:r>
              <a:rPr lang="en-US" dirty="0"/>
              <a:t>allow for </a:t>
            </a:r>
            <a:r>
              <a:rPr lang="en-US" dirty="0" smtClean="0"/>
              <a:t>connections </a:t>
            </a:r>
            <a:r>
              <a:rPr lang="en-US" dirty="0"/>
              <a:t>to </a:t>
            </a:r>
            <a:r>
              <a:rPr lang="en-US" dirty="0" smtClean="0"/>
              <a:t>and from IC chip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Technicians often </a:t>
            </a:r>
            <a:r>
              <a:rPr lang="en-US" dirty="0" smtClean="0"/>
              <a:t>reprogram integrated </a:t>
            </a:r>
            <a:r>
              <a:rPr lang="en-US" dirty="0"/>
              <a:t>circuits in </a:t>
            </a:r>
            <a:r>
              <a:rPr lang="en-US" dirty="0" smtClean="0"/>
              <a:t>vehicle computers to </a:t>
            </a:r>
            <a:r>
              <a:rPr lang="en-US" dirty="0"/>
              <a:t>rectify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Computer Signals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Voltage </a:t>
            </a:r>
            <a:r>
              <a:rPr lang="en-US" sz="2800" dirty="0"/>
              <a:t>variation </a:t>
            </a:r>
            <a:r>
              <a:rPr lang="en-US" sz="2800" dirty="0" smtClean="0"/>
              <a:t>over short </a:t>
            </a:r>
            <a:r>
              <a:rPr lang="en-US" sz="2800" dirty="0"/>
              <a:t>periods of </a:t>
            </a:r>
            <a:r>
              <a:rPr lang="en-US" sz="2800" dirty="0" smtClean="0"/>
              <a:t>time</a:t>
            </a:r>
          </a:p>
          <a:p>
            <a:pPr marL="346075" lvl="1" indent="-346075">
              <a:buFont typeface="Arial" pitchFamily="34" charset="0"/>
              <a:buChar char="•"/>
              <a:defRPr/>
            </a:pPr>
            <a:r>
              <a:rPr lang="en-US" sz="2800" dirty="0" smtClean="0"/>
              <a:t>Specific, arranged pulses </a:t>
            </a:r>
            <a:r>
              <a:rPr lang="en-US" sz="2800" dirty="0"/>
              <a:t>or waves </a:t>
            </a:r>
            <a:r>
              <a:rPr lang="en-US" sz="2800" dirty="0" smtClean="0"/>
              <a:t>carrying </a:t>
            </a:r>
            <a:r>
              <a:rPr lang="en-US" sz="2800" dirty="0"/>
              <a:t>electronic data, </a:t>
            </a:r>
            <a:r>
              <a:rPr lang="en-US" sz="2800" dirty="0" smtClean="0"/>
              <a:t>or information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Computer signals can be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Digital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Square </a:t>
            </a:r>
            <a:r>
              <a:rPr lang="en-US" dirty="0"/>
              <a:t>or on/</a:t>
            </a:r>
            <a:r>
              <a:rPr lang="en-US" dirty="0" smtClean="0"/>
              <a:t>off scope waveform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Analog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Smooth</a:t>
            </a:r>
            <a:r>
              <a:rPr lang="en-US" dirty="0"/>
              <a:t>, gradual </a:t>
            </a:r>
            <a:r>
              <a:rPr lang="en-US" dirty="0" smtClean="0"/>
              <a:t>change in </a:t>
            </a:r>
            <a:r>
              <a:rPr lang="en-US" dirty="0"/>
              <a:t>current and </a:t>
            </a:r>
            <a:r>
              <a:rPr lang="en-US" dirty="0" smtClean="0"/>
              <a:t>voltage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Computer Signals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Oscilloscope, or scan </a:t>
            </a:r>
            <a:r>
              <a:rPr lang="en-US" dirty="0"/>
              <a:t>tool with </a:t>
            </a:r>
            <a:r>
              <a:rPr lang="en-US" dirty="0" smtClean="0"/>
              <a:t>scope function, measures computer signals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connected to a sensor generating signal voltage, scope displays signal trace </a:t>
            </a:r>
            <a:r>
              <a:rPr lang="en-US" dirty="0"/>
              <a:t>or </a:t>
            </a:r>
            <a:r>
              <a:rPr lang="en-US" dirty="0" smtClean="0"/>
              <a:t>waveform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Waveforms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AC sine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Curving signal that smoothly fluctuates </a:t>
            </a:r>
            <a:r>
              <a:rPr lang="en-US" dirty="0"/>
              <a:t>above and below </a:t>
            </a:r>
            <a:r>
              <a:rPr lang="en-US" dirty="0" smtClean="0"/>
              <a:t>zero 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DC sine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Curving, fluctuating </a:t>
            </a:r>
            <a:r>
              <a:rPr lang="en-US" dirty="0"/>
              <a:t>signal that stays at or above </a:t>
            </a:r>
            <a:r>
              <a:rPr lang="en-US" dirty="0" smtClean="0"/>
              <a:t>zero 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DC square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Digital</a:t>
            </a:r>
            <a:r>
              <a:rPr lang="en-US" dirty="0"/>
              <a:t>, on-off </a:t>
            </a:r>
            <a:r>
              <a:rPr lang="en-US" dirty="0" smtClean="0"/>
              <a:t>signal stays </a:t>
            </a:r>
            <a:r>
              <a:rPr lang="en-US" dirty="0"/>
              <a:t>at or above zero </a:t>
            </a:r>
            <a:r>
              <a:rPr lang="en-US" dirty="0" smtClean="0"/>
              <a:t>volts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Waveforms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DC ramp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Moves steadily up </a:t>
            </a:r>
            <a:r>
              <a:rPr lang="en-US" dirty="0"/>
              <a:t>from zero and </a:t>
            </a:r>
            <a:r>
              <a:rPr lang="en-US" dirty="0" smtClean="0"/>
              <a:t>then switches </a:t>
            </a:r>
            <a:r>
              <a:rPr lang="en-US" dirty="0"/>
              <a:t>off </a:t>
            </a:r>
            <a:r>
              <a:rPr lang="en-US" dirty="0" smtClean="0"/>
              <a:t>instantly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Pulse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Rises </a:t>
            </a:r>
            <a:r>
              <a:rPr lang="en-US" dirty="0"/>
              <a:t>progressively from zero and then </a:t>
            </a:r>
            <a:r>
              <a:rPr lang="en-US" dirty="0" smtClean="0"/>
              <a:t>instantly </a:t>
            </a:r>
            <a:r>
              <a:rPr lang="en-US" dirty="0"/>
              <a:t>returns to </a:t>
            </a:r>
            <a:r>
              <a:rPr lang="en-US" dirty="0" smtClean="0"/>
              <a:t>zero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Complex sine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Moves up </a:t>
            </a:r>
            <a:r>
              <a:rPr lang="en-US" dirty="0"/>
              <a:t>and down erratically but </a:t>
            </a:r>
            <a:r>
              <a:rPr lang="en-US" dirty="0" smtClean="0"/>
              <a:t>gradually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Waveforms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Voice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Irregular wave that </a:t>
            </a:r>
            <a:r>
              <a:rPr lang="en-US" dirty="0"/>
              <a:t>corresponds to </a:t>
            </a:r>
            <a:r>
              <a:rPr lang="en-US" dirty="0" smtClean="0"/>
              <a:t>frequency </a:t>
            </a:r>
            <a:r>
              <a:rPr lang="en-US" dirty="0"/>
              <a:t>of </a:t>
            </a:r>
            <a:r>
              <a:rPr lang="en-US" dirty="0" smtClean="0"/>
              <a:t>human voice airwaves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DC noise </a:t>
            </a:r>
            <a:r>
              <a:rPr lang="en-US" dirty="0" smtClean="0"/>
              <a:t>wave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traight line </a:t>
            </a:r>
            <a:r>
              <a:rPr lang="en-US" dirty="0"/>
              <a:t>(dc) with some </a:t>
            </a:r>
            <a:r>
              <a:rPr lang="en-US" dirty="0" smtClean="0"/>
              <a:t>voltage fluctuations </a:t>
            </a:r>
            <a:r>
              <a:rPr lang="en-US" dirty="0"/>
              <a:t>(noise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Electrical Waveforms (Cont.)</a:t>
            </a:r>
          </a:p>
        </p:txBody>
      </p:sp>
      <p:pic>
        <p:nvPicPr>
          <p:cNvPr id="46083" name="Content Placeholder 3" descr="23-0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1713" y="1692275"/>
            <a:ext cx="5037137" cy="4862513"/>
          </a:xfr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Signal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Pulse width or </a:t>
            </a:r>
            <a:r>
              <a:rPr lang="en-US" dirty="0"/>
              <a:t>s</a:t>
            </a:r>
            <a:r>
              <a:rPr lang="en-US" dirty="0" smtClean="0"/>
              <a:t>ignal frequency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Refers </a:t>
            </a:r>
            <a:r>
              <a:rPr lang="en-US" dirty="0"/>
              <a:t>to how fast </a:t>
            </a:r>
            <a:r>
              <a:rPr lang="en-US" dirty="0" smtClean="0"/>
              <a:t>voltage </a:t>
            </a:r>
            <a:r>
              <a:rPr lang="en-US" dirty="0"/>
              <a:t>signal changes over </a:t>
            </a:r>
            <a:r>
              <a:rPr lang="en-US" dirty="0" smtClean="0"/>
              <a:t>time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Signal amplitude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Refers </a:t>
            </a:r>
            <a:r>
              <a:rPr lang="en-US" dirty="0"/>
              <a:t>to how much voltage </a:t>
            </a:r>
            <a:r>
              <a:rPr lang="en-US" dirty="0" smtClean="0"/>
              <a:t>is present </a:t>
            </a:r>
            <a:r>
              <a:rPr lang="en-US" dirty="0"/>
              <a:t>in </a:t>
            </a:r>
            <a:r>
              <a:rPr lang="en-US" dirty="0" smtClean="0"/>
              <a:t>wave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Duty cycle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Percentage </a:t>
            </a:r>
            <a:r>
              <a:rPr lang="en-US" dirty="0"/>
              <a:t>of on time </a:t>
            </a:r>
            <a:r>
              <a:rPr lang="en-US" dirty="0" smtClean="0"/>
              <a:t>compared to </a:t>
            </a:r>
            <a:r>
              <a:rPr lang="en-US" dirty="0"/>
              <a:t>total cycle time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Vehicle </a:t>
            </a:r>
            <a:r>
              <a:rPr lang="en-US" dirty="0"/>
              <a:t>sensors convert </a:t>
            </a:r>
            <a:r>
              <a:rPr lang="en-US" dirty="0" smtClean="0"/>
              <a:t>condition </a:t>
            </a:r>
            <a:r>
              <a:rPr lang="en-US" dirty="0"/>
              <a:t>into </a:t>
            </a:r>
            <a:r>
              <a:rPr lang="en-US" dirty="0" smtClean="0"/>
              <a:t>electrical </a:t>
            </a:r>
            <a:r>
              <a:rPr lang="en-US" dirty="0"/>
              <a:t>signal </a:t>
            </a:r>
            <a:r>
              <a:rPr lang="en-US" dirty="0" smtClean="0"/>
              <a:t>used </a:t>
            </a:r>
            <a:r>
              <a:rPr lang="en-US" dirty="0"/>
              <a:t>by </a:t>
            </a:r>
            <a:r>
              <a:rPr lang="en-US" dirty="0" smtClean="0"/>
              <a:t>computers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Processing and </a:t>
            </a:r>
            <a:r>
              <a:rPr lang="en-US" dirty="0" smtClean="0"/>
              <a:t>storage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compares inputs </a:t>
            </a:r>
            <a:r>
              <a:rPr lang="en-US" dirty="0"/>
              <a:t>to data and </a:t>
            </a:r>
            <a:r>
              <a:rPr lang="en-US" dirty="0" smtClean="0"/>
              <a:t>operating parameters to </a:t>
            </a:r>
            <a:r>
              <a:rPr lang="en-US" dirty="0"/>
              <a:t>determine </a:t>
            </a:r>
            <a:r>
              <a:rPr lang="en-US" dirty="0" smtClean="0"/>
              <a:t>what action to take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Output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 signals used </a:t>
            </a:r>
            <a:r>
              <a:rPr lang="en-US" dirty="0"/>
              <a:t>to </a:t>
            </a:r>
            <a:r>
              <a:rPr lang="en-US" dirty="0" smtClean="0"/>
              <a:t>control physical actions and alter component operations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Block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Simple service manual </a:t>
            </a:r>
            <a:r>
              <a:rPr lang="en-US" dirty="0"/>
              <a:t>drawing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Shows </a:t>
            </a:r>
            <a:r>
              <a:rPr lang="en-US" dirty="0"/>
              <a:t>how </a:t>
            </a:r>
            <a:r>
              <a:rPr lang="en-US" dirty="0" smtClean="0"/>
              <a:t>sensors, actuators</a:t>
            </a:r>
            <a:r>
              <a:rPr lang="en-US" dirty="0"/>
              <a:t>, and </a:t>
            </a:r>
            <a:r>
              <a:rPr lang="en-US" dirty="0" smtClean="0"/>
              <a:t>computers interact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Uses basic squares </a:t>
            </a:r>
            <a:r>
              <a:rPr lang="en-US" dirty="0"/>
              <a:t>or rectangles to represent components </a:t>
            </a:r>
            <a:r>
              <a:rPr lang="en-US" dirty="0" smtClean="0"/>
              <a:t>and lines </a:t>
            </a:r>
            <a:r>
              <a:rPr lang="en-US" dirty="0"/>
              <a:t>to represent wires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System Block Diagram (Cont.)</a:t>
            </a:r>
          </a:p>
        </p:txBody>
      </p:sp>
      <p:pic>
        <p:nvPicPr>
          <p:cNvPr id="50179" name="Content Placeholder 3" descr="23-1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8113" y="1677988"/>
            <a:ext cx="3986212" cy="4862512"/>
          </a:xfrm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sensors</a:t>
            </a:r>
            <a:r>
              <a:rPr lang="en-US" dirty="0"/>
              <a:t> </a:t>
            </a:r>
            <a:r>
              <a:rPr lang="en-US" dirty="0" smtClean="0"/>
              <a:t>or transducers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Change physical </a:t>
            </a:r>
            <a:r>
              <a:rPr lang="en-US" dirty="0"/>
              <a:t>condition into </a:t>
            </a:r>
            <a:r>
              <a:rPr lang="en-US" dirty="0" smtClean="0"/>
              <a:t>electrical signal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Transduce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Means </a:t>
            </a:r>
            <a:r>
              <a:rPr lang="en-US" dirty="0"/>
              <a:t>to change from one form to </a:t>
            </a:r>
            <a:r>
              <a:rPr lang="en-US" dirty="0" smtClean="0"/>
              <a:t>another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Sensors can be found almost anywhere on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Classifications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Active </a:t>
            </a:r>
            <a:r>
              <a:rPr lang="en-US" dirty="0"/>
              <a:t>sensor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Produces </a:t>
            </a:r>
            <a:r>
              <a:rPr lang="en-US" dirty="0"/>
              <a:t>its own voltage </a:t>
            </a:r>
            <a:r>
              <a:rPr lang="en-US" dirty="0" smtClean="0"/>
              <a:t>signal internally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Shielded </a:t>
            </a:r>
            <a:r>
              <a:rPr lang="en-US" dirty="0" smtClean="0"/>
              <a:t>wire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Flexible </a:t>
            </a:r>
            <a:r>
              <a:rPr lang="en-US" dirty="0"/>
              <a:t>metal tube around </a:t>
            </a:r>
            <a:r>
              <a:rPr lang="en-US" dirty="0" smtClean="0"/>
              <a:t>conductor </a:t>
            </a:r>
            <a:r>
              <a:rPr lang="en-US" dirty="0"/>
              <a:t>to </a:t>
            </a:r>
            <a:r>
              <a:rPr lang="en-US" dirty="0" smtClean="0"/>
              <a:t>block induced </a:t>
            </a:r>
            <a:r>
              <a:rPr lang="en-US" dirty="0"/>
              <a:t>voltage and </a:t>
            </a:r>
            <a:r>
              <a:rPr lang="en-US" dirty="0" smtClean="0"/>
              <a:t>interference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Often </a:t>
            </a:r>
            <a:r>
              <a:rPr lang="en-US" dirty="0"/>
              <a:t>used </a:t>
            </a:r>
            <a:r>
              <a:rPr lang="en-US" dirty="0" smtClean="0"/>
              <a:t>with active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Passive </a:t>
            </a:r>
            <a:r>
              <a:rPr lang="en-US" dirty="0"/>
              <a:t>sensor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Variable </a:t>
            </a:r>
            <a:r>
              <a:rPr lang="en-US" dirty="0"/>
              <a:t>resistance sensor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Classifications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Variable resistor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Switching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Magnetic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Hall-effect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Optical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Knock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Solar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Direction sensor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Classifications (Cont.)</a:t>
            </a:r>
          </a:p>
        </p:txBody>
      </p:sp>
      <p:pic>
        <p:nvPicPr>
          <p:cNvPr id="54275" name="Content Placeholder 3" descr="23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713" y="1970088"/>
            <a:ext cx="8715375" cy="4160837"/>
          </a:xfr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Reference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Reference </a:t>
            </a:r>
            <a:r>
              <a:rPr lang="en-US" dirty="0" smtClean="0"/>
              <a:t>voltage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Vref</a:t>
            </a:r>
            <a:r>
              <a:rPr lang="en-US" dirty="0" smtClean="0"/>
              <a:t>)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Base </a:t>
            </a:r>
            <a:r>
              <a:rPr lang="en-US" dirty="0"/>
              <a:t>voltage used to carry </a:t>
            </a:r>
            <a:r>
              <a:rPr lang="en-US" dirty="0" smtClean="0"/>
              <a:t>computer signal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Typically around 5 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</a:t>
            </a:r>
            <a:r>
              <a:rPr lang="en-US" dirty="0"/>
              <a:t>sends </a:t>
            </a:r>
            <a:r>
              <a:rPr lang="en-US" dirty="0" smtClean="0"/>
              <a:t>reference </a:t>
            </a:r>
            <a:r>
              <a:rPr lang="en-US" dirty="0"/>
              <a:t>voltage to </a:t>
            </a:r>
            <a:r>
              <a:rPr lang="en-US" dirty="0" smtClean="0"/>
              <a:t>sensor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ignal fed </a:t>
            </a:r>
            <a:r>
              <a:rPr lang="en-US" dirty="0"/>
              <a:t>back for </a:t>
            </a:r>
            <a:r>
              <a:rPr lang="en-US" dirty="0" smtClean="0"/>
              <a:t>processing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Interpreted </a:t>
            </a:r>
            <a:r>
              <a:rPr lang="en-US" dirty="0"/>
              <a:t>by </a:t>
            </a:r>
            <a:r>
              <a:rPr lang="en-US" dirty="0" smtClean="0"/>
              <a:t>computer as change </a:t>
            </a:r>
            <a:r>
              <a:rPr lang="en-US" dirty="0"/>
              <a:t>in </a:t>
            </a:r>
            <a:r>
              <a:rPr lang="en-US" dirty="0" smtClean="0"/>
              <a:t>condition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Reference Voltage (Cont.)</a:t>
            </a:r>
          </a:p>
        </p:txBody>
      </p:sp>
      <p:pic>
        <p:nvPicPr>
          <p:cNvPr id="56323" name="Content Placeholder 3" descr="23-1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0913" y="1677988"/>
            <a:ext cx="7612062" cy="4862512"/>
          </a:xfrm>
        </p:spPr>
      </p:pic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Sensor Types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Intake air temperature (IAT)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coolant temperature (ECT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Oxygen </a:t>
            </a:r>
            <a:r>
              <a:rPr lang="en-US" dirty="0"/>
              <a:t>(</a:t>
            </a:r>
            <a:r>
              <a:rPr lang="en-US" dirty="0" err="1" smtClean="0"/>
              <a:t>O</a:t>
            </a:r>
            <a:r>
              <a:rPr lang="en-US" sz="1600" dirty="0" err="1" smtClean="0"/>
              <a:t>2</a:t>
            </a:r>
            <a:r>
              <a:rPr lang="en-US" dirty="0" smtClean="0"/>
              <a:t>)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Manifold absolute pressure (MAP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Barometric pressure (BARO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Throttle position sensor (TPS)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pressure sensor (FPS)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speed sensor (ESS)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Crankshaft position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Camshaft sensor (CS)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Types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Mass </a:t>
            </a:r>
            <a:r>
              <a:rPr lang="en-US" dirty="0" smtClean="0"/>
              <a:t>airflow </a:t>
            </a:r>
            <a:r>
              <a:rPr lang="en-US" dirty="0"/>
              <a:t>(MAF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Knock sensor (KS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Transaxle/transmission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Brake </a:t>
            </a:r>
            <a:r>
              <a:rPr lang="en-US" dirty="0" smtClean="0"/>
              <a:t>switch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Wheel speed </a:t>
            </a:r>
            <a:r>
              <a:rPr lang="en-US" dirty="0" smtClean="0"/>
              <a:t>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Oil level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EGR </a:t>
            </a:r>
            <a:r>
              <a:rPr lang="en-US" dirty="0" smtClean="0"/>
              <a:t>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Impact sensors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Sensor Types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speed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tank pressure sensor (FTPS)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temperature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Computer-mounted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drive circuit sensors</a:t>
            </a: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Circuit Sensing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uses itself to </a:t>
            </a:r>
            <a:r>
              <a:rPr lang="en-US" dirty="0"/>
              <a:t>monitor </a:t>
            </a:r>
            <a:r>
              <a:rPr lang="en-US" dirty="0" smtClean="0"/>
              <a:t>component and </a:t>
            </a:r>
            <a:r>
              <a:rPr lang="en-US" dirty="0"/>
              <a:t>circuit </a:t>
            </a:r>
            <a:r>
              <a:rPr lang="en-US" dirty="0" smtClean="0"/>
              <a:t>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Circuits’ windings and wires serve </a:t>
            </a:r>
            <a:r>
              <a:rPr lang="en-US" dirty="0"/>
              <a:t>as </a:t>
            </a:r>
            <a:r>
              <a:rPr lang="en-US" dirty="0" smtClean="0"/>
              <a:t>sensors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Manufacturers give their computers many names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Central </a:t>
            </a:r>
            <a:r>
              <a:rPr lang="en-US" dirty="0"/>
              <a:t>processing unit (CPU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control unit (ECU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control module (ECM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control module (ECM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Electronic </a:t>
            </a:r>
            <a:r>
              <a:rPr lang="en-US" dirty="0"/>
              <a:t>control assembly (ECA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Powertrain control module (PCM)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control module (VCM)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Microprocessor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Logic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textbook uses ‘control module’ to refer </a:t>
            </a:r>
            <a:r>
              <a:rPr lang="en-US" dirty="0"/>
              <a:t>to </a:t>
            </a:r>
            <a:r>
              <a:rPr lang="en-US" dirty="0" smtClean="0"/>
              <a:t>automotive computers </a:t>
            </a:r>
            <a:r>
              <a:rPr lang="en-US" dirty="0"/>
              <a:t>in </a:t>
            </a:r>
            <a:r>
              <a:rPr lang="en-US" dirty="0" smtClean="0"/>
              <a:t>general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Locations</a:t>
            </a:r>
          </a:p>
        </p:txBody>
      </p:sp>
      <p:pic>
        <p:nvPicPr>
          <p:cNvPr id="63491" name="Content Placeholder 4" descr="23-1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2288" y="1747838"/>
            <a:ext cx="5959475" cy="4862512"/>
          </a:xfrm>
        </p:spPr>
      </p:pic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Computer Types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Vehicle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Powertrain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Engine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Anti-lock brake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Instrumentation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Ignition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Suspension system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Climate control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Air bag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power control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control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Body module</a:t>
            </a: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Computer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 housing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or plastic enclosure protecting electronic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Circuit board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Plastic </a:t>
            </a:r>
            <a:r>
              <a:rPr lang="en-US" dirty="0"/>
              <a:t>or </a:t>
            </a:r>
            <a:r>
              <a:rPr lang="en-US" dirty="0" smtClean="0"/>
              <a:t>fiberboard insulator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flat </a:t>
            </a:r>
            <a:r>
              <a:rPr lang="en-US" dirty="0"/>
              <a:t>metal conductors printed on </a:t>
            </a:r>
            <a:r>
              <a:rPr lang="en-US" dirty="0" smtClean="0"/>
              <a:t>surface to connect </a:t>
            </a:r>
            <a:r>
              <a:rPr lang="en-US" dirty="0"/>
              <a:t>and hold </a:t>
            </a:r>
            <a:r>
              <a:rPr lang="en-US" dirty="0" smtClean="0"/>
              <a:t>components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Computer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Harness connector 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Multi</a:t>
            </a:r>
            <a:r>
              <a:rPr lang="en-US" dirty="0"/>
              <a:t>-pin terminal </a:t>
            </a:r>
            <a:r>
              <a:rPr lang="en-US" dirty="0" smtClean="0"/>
              <a:t>attached </a:t>
            </a:r>
            <a:r>
              <a:rPr lang="en-US" dirty="0"/>
              <a:t>to </a:t>
            </a:r>
            <a:r>
              <a:rPr lang="en-US" dirty="0" smtClean="0"/>
              <a:t>vehicle’s </a:t>
            </a:r>
            <a:r>
              <a:rPr lang="en-US" dirty="0"/>
              <a:t>wiring </a:t>
            </a:r>
            <a:r>
              <a:rPr lang="en-US" dirty="0" smtClean="0"/>
              <a:t>harness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Computer’s </a:t>
            </a:r>
            <a:r>
              <a:rPr lang="en-US" dirty="0"/>
              <a:t>clock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Integrated </a:t>
            </a:r>
            <a:r>
              <a:rPr lang="en-US" dirty="0"/>
              <a:t>circuit </a:t>
            </a:r>
            <a:r>
              <a:rPr lang="en-US" dirty="0" smtClean="0"/>
              <a:t>with constant </a:t>
            </a:r>
            <a:r>
              <a:rPr lang="en-US" dirty="0"/>
              <a:t>pulse rate to coordinate </a:t>
            </a:r>
            <a:r>
              <a:rPr lang="en-US" dirty="0" smtClean="0"/>
              <a:t>signals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Computer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Microprocessor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largest integrated circuit in computer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Analyzes data </a:t>
            </a:r>
            <a:r>
              <a:rPr lang="en-US" dirty="0"/>
              <a:t>from sensors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Compares data to known good </a:t>
            </a:r>
            <a:r>
              <a:rPr lang="en-US" dirty="0"/>
              <a:t>operating values in </a:t>
            </a:r>
            <a:r>
              <a:rPr lang="en-US" dirty="0" smtClean="0"/>
              <a:t>memory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Memory chips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Store </a:t>
            </a:r>
            <a:r>
              <a:rPr lang="en-US" dirty="0"/>
              <a:t>digital data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Computer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regulator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Converts </a:t>
            </a:r>
            <a:r>
              <a:rPr lang="en-US" dirty="0"/>
              <a:t>battery and </a:t>
            </a:r>
            <a:r>
              <a:rPr lang="en-US" dirty="0" smtClean="0"/>
              <a:t>generator voltage </a:t>
            </a:r>
            <a:r>
              <a:rPr lang="en-US" dirty="0"/>
              <a:t>into lower, cleaner dc voltage </a:t>
            </a:r>
            <a:r>
              <a:rPr lang="en-US" dirty="0" smtClean="0"/>
              <a:t>usable by </a:t>
            </a:r>
            <a:r>
              <a:rPr lang="en-US" dirty="0"/>
              <a:t>ECM circuits, dash displays, and </a:t>
            </a:r>
            <a:r>
              <a:rPr lang="en-US" dirty="0" smtClean="0"/>
              <a:t>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Conditioners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Also </a:t>
            </a:r>
            <a:r>
              <a:rPr lang="en-US" dirty="0"/>
              <a:t>called converters or </a:t>
            </a:r>
            <a:r>
              <a:rPr lang="en-US" dirty="0" smtClean="0"/>
              <a:t>interfaces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Alter </a:t>
            </a:r>
            <a:r>
              <a:rPr lang="en-US" dirty="0"/>
              <a:t>signals for use by other chips and </a:t>
            </a:r>
            <a:r>
              <a:rPr lang="en-US" dirty="0" smtClean="0"/>
              <a:t>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 computer </a:t>
            </a:r>
            <a:r>
              <a:rPr lang="en-US" dirty="0"/>
              <a:t>from shorted or grounded circuits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Computer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Buffer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serve as </a:t>
            </a:r>
            <a:r>
              <a:rPr lang="en-US" dirty="0" smtClean="0"/>
              <a:t>temporary storage </a:t>
            </a:r>
            <a:r>
              <a:rPr lang="en-US" dirty="0"/>
              <a:t>area for </a:t>
            </a:r>
            <a:r>
              <a:rPr lang="en-US" dirty="0" smtClean="0"/>
              <a:t>data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Microprocessor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eans </a:t>
            </a:r>
            <a:r>
              <a:rPr lang="en-US" dirty="0"/>
              <a:t>small (micro) </a:t>
            </a:r>
            <a:r>
              <a:rPr lang="en-US" dirty="0" smtClean="0"/>
              <a:t>computer (</a:t>
            </a:r>
            <a:r>
              <a:rPr lang="en-US" dirty="0"/>
              <a:t>processor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 Integrated circuit </a:t>
            </a:r>
            <a:r>
              <a:rPr lang="en-US" dirty="0"/>
              <a:t>capable of analyzing data and </a:t>
            </a:r>
            <a:r>
              <a:rPr lang="en-US" dirty="0" smtClean="0"/>
              <a:t>calculating appropriate outputs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Simplified Computer System</a:t>
            </a:r>
          </a:p>
        </p:txBody>
      </p:sp>
      <p:pic>
        <p:nvPicPr>
          <p:cNvPr id="70659" name="Content Placeholder 3" descr="23-17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3925" y="1651000"/>
            <a:ext cx="7612063" cy="4860925"/>
          </a:xfrm>
        </p:spPr>
      </p:pic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Computer Memory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Computer memory uses gates </a:t>
            </a:r>
            <a:r>
              <a:rPr lang="en-US" dirty="0" smtClean="0"/>
              <a:t>capable of </a:t>
            </a:r>
            <a:r>
              <a:rPr lang="en-US" dirty="0"/>
              <a:t>storing data as voltage </a:t>
            </a:r>
            <a:r>
              <a:rPr lang="en-US" dirty="0" smtClean="0"/>
              <a:t>charges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Random access memory (RAM)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Read only memory (ROM)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Programmable read only memory (PROM)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Erasable </a:t>
            </a:r>
            <a:r>
              <a:rPr lang="en-US" dirty="0"/>
              <a:t>programmable read only </a:t>
            </a:r>
            <a:r>
              <a:rPr lang="en-US" dirty="0" smtClean="0"/>
              <a:t>memory (</a:t>
            </a:r>
            <a:r>
              <a:rPr lang="en-US" dirty="0"/>
              <a:t>EPROM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Electrically erasable programmable read </a:t>
            </a:r>
            <a:r>
              <a:rPr lang="en-US" dirty="0" smtClean="0"/>
              <a:t>only memory </a:t>
            </a:r>
            <a:r>
              <a:rPr lang="en-US" dirty="0"/>
              <a:t>(EEPROM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Flash erasable programmable read only </a:t>
            </a:r>
            <a:r>
              <a:rPr lang="en-US" dirty="0" smtClean="0"/>
              <a:t>memory (</a:t>
            </a:r>
            <a:r>
              <a:rPr lang="en-US" dirty="0"/>
              <a:t>FEPROM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Keep </a:t>
            </a:r>
            <a:r>
              <a:rPr lang="en-US" dirty="0"/>
              <a:t>alive memory (KAM</a:t>
            </a:r>
            <a:r>
              <a:rPr lang="en-US" dirty="0" smtClean="0"/>
              <a:t>)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computer </a:t>
            </a:r>
            <a:r>
              <a:rPr lang="en-US" dirty="0"/>
              <a:t>to </a:t>
            </a:r>
            <a:r>
              <a:rPr lang="en-US" dirty="0" smtClean="0"/>
              <a:t>use adaptive strategy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Adaptive strategy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Needed </a:t>
            </a:r>
            <a:r>
              <a:rPr lang="en-US" dirty="0"/>
              <a:t>as parts </a:t>
            </a:r>
            <a:r>
              <a:rPr lang="en-US" dirty="0" smtClean="0"/>
              <a:t>wear and </a:t>
            </a:r>
            <a:r>
              <a:rPr lang="en-US" dirty="0"/>
              <a:t>components </a:t>
            </a:r>
            <a:r>
              <a:rPr lang="en-US" dirty="0" smtClean="0"/>
              <a:t>deteriorate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computer </a:t>
            </a:r>
            <a:r>
              <a:rPr lang="en-US" dirty="0"/>
              <a:t>to maintain </a:t>
            </a:r>
            <a:r>
              <a:rPr lang="en-US" dirty="0" smtClean="0"/>
              <a:t>normal vehicle </a:t>
            </a:r>
            <a:r>
              <a:rPr lang="en-US" dirty="0"/>
              <a:t>performance with abnormal inputs </a:t>
            </a:r>
            <a:r>
              <a:rPr lang="en-US" dirty="0" smtClean="0"/>
              <a:t>from sensors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Output Drivers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Sometimes </a:t>
            </a:r>
            <a:r>
              <a:rPr lang="en-US" dirty="0"/>
              <a:t>referred to as </a:t>
            </a:r>
            <a:r>
              <a:rPr lang="en-US" dirty="0" smtClean="0"/>
              <a:t>quad drivers </a:t>
            </a:r>
            <a:r>
              <a:rPr lang="en-US" dirty="0"/>
              <a:t>or power </a:t>
            </a:r>
            <a:r>
              <a:rPr lang="en-US" dirty="0" smtClean="0"/>
              <a:t>transistors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current </a:t>
            </a:r>
            <a:r>
              <a:rPr lang="en-US" dirty="0" smtClean="0"/>
              <a:t>flow through actuators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energized, drivers </a:t>
            </a:r>
            <a:r>
              <a:rPr lang="en-US" dirty="0"/>
              <a:t>ground </a:t>
            </a:r>
            <a:r>
              <a:rPr lang="en-US" dirty="0" smtClean="0"/>
              <a:t>actuator circuits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Actuators </a:t>
            </a:r>
            <a:r>
              <a:rPr lang="en-US" dirty="0"/>
              <a:t>can then produce </a:t>
            </a:r>
            <a:r>
              <a:rPr lang="en-US" dirty="0" smtClean="0"/>
              <a:t>movement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Actuators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ands and arms </a:t>
            </a:r>
            <a:r>
              <a:rPr lang="en-US" dirty="0"/>
              <a:t>of </a:t>
            </a:r>
            <a:r>
              <a:rPr lang="en-US" dirty="0" smtClean="0"/>
              <a:t>computer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be found almost anywhere on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Categories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Solenoid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Relay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Servo </a:t>
            </a:r>
            <a:r>
              <a:rPr lang="en-US" dirty="0"/>
              <a:t>motor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Display </a:t>
            </a:r>
            <a:r>
              <a:rPr lang="en-US" dirty="0"/>
              <a:t>devices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Control </a:t>
            </a:r>
            <a:r>
              <a:rPr lang="en-US" dirty="0"/>
              <a:t>module</a:t>
            </a: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Actuator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</a:t>
            </a:r>
            <a:r>
              <a:rPr lang="en-US" dirty="0" smtClean="0"/>
              <a:t>computer </a:t>
            </a:r>
            <a:r>
              <a:rPr lang="en-US" dirty="0"/>
              <a:t>turns on </a:t>
            </a:r>
            <a:r>
              <a:rPr lang="en-US" dirty="0" smtClean="0"/>
              <a:t>actuator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provides device </a:t>
            </a:r>
            <a:r>
              <a:rPr lang="en-US" dirty="0"/>
              <a:t>with </a:t>
            </a:r>
            <a:r>
              <a:rPr lang="en-US" dirty="0" smtClean="0"/>
              <a:t>ground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then flows </a:t>
            </a:r>
            <a:r>
              <a:rPr lang="en-US" dirty="0"/>
              <a:t>through </a:t>
            </a:r>
            <a:r>
              <a:rPr lang="en-US" dirty="0" smtClean="0"/>
              <a:t>actuator and frame ground to </a:t>
            </a:r>
            <a:r>
              <a:rPr lang="en-US" dirty="0"/>
              <a:t>operate </a:t>
            </a:r>
            <a:r>
              <a:rPr lang="en-US" dirty="0" smtClean="0"/>
              <a:t>it</a:t>
            </a: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Specific Actuators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numCol="2"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Fuel </a:t>
            </a:r>
            <a:r>
              <a:rPr lang="en-US" dirty="0" smtClean="0"/>
              <a:t>injectors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Fuel </a:t>
            </a:r>
            <a:r>
              <a:rPr lang="en-US" dirty="0" smtClean="0"/>
              <a:t>pump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Idle air </a:t>
            </a:r>
            <a:r>
              <a:rPr lang="en-US" dirty="0" smtClean="0"/>
              <a:t>solenoid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Idle speed </a:t>
            </a:r>
            <a:r>
              <a:rPr lang="en-US" dirty="0" smtClean="0"/>
              <a:t>motor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EGR solenoids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Canister </a:t>
            </a:r>
            <a:r>
              <a:rPr lang="en-US" dirty="0"/>
              <a:t>purge </a:t>
            </a:r>
            <a:r>
              <a:rPr lang="en-US" dirty="0" smtClean="0"/>
              <a:t>solenoids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Door lock motors or solenoids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seat motors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Ignition coil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Ignition module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Computer Networks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Series </a:t>
            </a:r>
            <a:r>
              <a:rPr lang="en-US" dirty="0"/>
              <a:t>of </a:t>
            </a:r>
            <a:r>
              <a:rPr lang="en-US" dirty="0" smtClean="0"/>
              <a:t>computers that </a:t>
            </a:r>
            <a:r>
              <a:rPr lang="en-US" dirty="0"/>
              <a:t>control different systems but work together </a:t>
            </a:r>
            <a:r>
              <a:rPr lang="en-US" dirty="0" smtClean="0"/>
              <a:t>to improve </a:t>
            </a:r>
            <a:r>
              <a:rPr lang="en-US" dirty="0"/>
              <a:t>overall vehicle </a:t>
            </a:r>
            <a:r>
              <a:rPr lang="en-US" dirty="0" smtClean="0"/>
              <a:t>efficiency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Also called </a:t>
            </a:r>
            <a:r>
              <a:rPr lang="en-US" dirty="0" smtClean="0"/>
              <a:t>integrated </a:t>
            </a:r>
            <a:r>
              <a:rPr lang="en-US" dirty="0"/>
              <a:t>computer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Allows all </a:t>
            </a:r>
            <a:r>
              <a:rPr lang="en-US" dirty="0"/>
              <a:t>on-board computers to use feedback </a:t>
            </a:r>
            <a:r>
              <a:rPr lang="en-US" dirty="0" smtClean="0"/>
              <a:t>data from </a:t>
            </a:r>
            <a:r>
              <a:rPr lang="en-US" dirty="0"/>
              <a:t>several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Multiplexing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Term used to </a:t>
            </a:r>
            <a:r>
              <a:rPr lang="en-US" dirty="0"/>
              <a:t>describe this computer interaction in vehicles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Computer Networks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Networked computers share common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nput signals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utput signals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They exchange data from sensors to </a:t>
            </a:r>
            <a:r>
              <a:rPr lang="en-US" dirty="0" smtClean="0"/>
              <a:t>prevent duplication </a:t>
            </a:r>
            <a:r>
              <a:rPr lang="en-US" dirty="0"/>
              <a:t>of parts and to reduce </a:t>
            </a:r>
            <a:r>
              <a:rPr lang="en-US" dirty="0" smtClean="0"/>
              <a:t>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Data bus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Wiring </a:t>
            </a:r>
            <a:r>
              <a:rPr lang="en-US" dirty="0"/>
              <a:t>used for the </a:t>
            </a:r>
            <a:r>
              <a:rPr lang="en-US" dirty="0" smtClean="0"/>
              <a:t>network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Serial/Parallel Network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Serial communication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</a:t>
            </a:r>
            <a:r>
              <a:rPr lang="en-US" dirty="0"/>
              <a:t>only one wire to </a:t>
            </a:r>
            <a:r>
              <a:rPr lang="en-US" dirty="0" smtClean="0"/>
              <a:t>exchange digital data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Data transfers </a:t>
            </a:r>
            <a:r>
              <a:rPr lang="en-US" dirty="0"/>
              <a:t>one </a:t>
            </a:r>
            <a:r>
              <a:rPr lang="en-US" dirty="0" smtClean="0"/>
              <a:t>bit at </a:t>
            </a:r>
            <a:r>
              <a:rPr lang="en-US" dirty="0"/>
              <a:t>a </a:t>
            </a:r>
            <a:r>
              <a:rPr lang="en-US" dirty="0" smtClean="0"/>
              <a:t>time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Parallel </a:t>
            </a:r>
            <a:r>
              <a:rPr lang="en-US" dirty="0"/>
              <a:t>communication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Involves use of </a:t>
            </a:r>
            <a:r>
              <a:rPr lang="en-US" dirty="0"/>
              <a:t>several </a:t>
            </a:r>
            <a:r>
              <a:rPr lang="en-US" dirty="0" smtClean="0"/>
              <a:t>wires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Exchanges </a:t>
            </a:r>
            <a:r>
              <a:rPr lang="en-US" dirty="0"/>
              <a:t>multiple bits of </a:t>
            </a:r>
            <a:r>
              <a:rPr lang="en-US" dirty="0" smtClean="0"/>
              <a:t>data simultaneously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Serial/Parallel Network Communication (Cont.)</a:t>
            </a:r>
          </a:p>
        </p:txBody>
      </p:sp>
      <p:pic>
        <p:nvPicPr>
          <p:cNvPr id="80899" name="Content Placeholder 3" descr="23-2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7225" y="1665288"/>
            <a:ext cx="5586413" cy="4860925"/>
          </a:xfrm>
        </p:spPr>
      </p:pic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ECM Information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Star configuration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One </a:t>
            </a:r>
            <a:r>
              <a:rPr lang="en-US" dirty="0"/>
              <a:t>main processing ECM and </a:t>
            </a:r>
            <a:r>
              <a:rPr lang="en-US" dirty="0" smtClean="0"/>
              <a:t>several less </a:t>
            </a:r>
            <a:r>
              <a:rPr lang="en-US" dirty="0"/>
              <a:t>complex ECMs work as a </a:t>
            </a:r>
            <a:r>
              <a:rPr lang="en-US" dirty="0" smtClean="0"/>
              <a:t>network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Smaller ECMs </a:t>
            </a:r>
            <a:r>
              <a:rPr lang="en-US" dirty="0"/>
              <a:t>cannot communicate with each other </a:t>
            </a:r>
            <a:r>
              <a:rPr lang="en-US" dirty="0" smtClean="0"/>
              <a:t>unless data </a:t>
            </a:r>
            <a:r>
              <a:rPr lang="en-US" dirty="0"/>
              <a:t>is </a:t>
            </a:r>
            <a:r>
              <a:rPr lang="en-US" dirty="0" smtClean="0"/>
              <a:t>first </a:t>
            </a:r>
            <a:r>
              <a:rPr lang="en-US" dirty="0"/>
              <a:t>sent through </a:t>
            </a:r>
            <a:r>
              <a:rPr lang="en-US" dirty="0" smtClean="0"/>
              <a:t>main </a:t>
            </a:r>
            <a:r>
              <a:rPr lang="en-US" dirty="0"/>
              <a:t>processing </a:t>
            </a:r>
            <a:r>
              <a:rPr lang="en-US" dirty="0" smtClean="0"/>
              <a:t>ECM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Bus configuration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Several ECMs </a:t>
            </a:r>
            <a:r>
              <a:rPr lang="en-US" dirty="0"/>
              <a:t>wired to </a:t>
            </a:r>
            <a:r>
              <a:rPr lang="en-US" dirty="0" smtClean="0"/>
              <a:t>single </a:t>
            </a:r>
            <a:r>
              <a:rPr lang="en-US" dirty="0"/>
              <a:t>conductor, or </a:t>
            </a:r>
            <a:r>
              <a:rPr lang="en-US" dirty="0" smtClean="0"/>
              <a:t>bus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 main processing </a:t>
            </a:r>
            <a:r>
              <a:rPr lang="en-US" dirty="0"/>
              <a:t>ECM is </a:t>
            </a:r>
            <a:r>
              <a:rPr lang="en-US" dirty="0" smtClean="0"/>
              <a:t>used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ECM Information Flow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Ring configuration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Each </a:t>
            </a:r>
            <a:r>
              <a:rPr lang="en-US" dirty="0"/>
              <a:t>ECM wired </a:t>
            </a:r>
            <a:r>
              <a:rPr lang="en-US" dirty="0" smtClean="0"/>
              <a:t>in series</a:t>
            </a:r>
            <a:r>
              <a:rPr lang="en-US" dirty="0"/>
              <a:t>, </a:t>
            </a:r>
            <a:r>
              <a:rPr lang="en-US" dirty="0" smtClean="0"/>
              <a:t>or loop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Signal-transmitting ECM’s data flows </a:t>
            </a:r>
            <a:r>
              <a:rPr lang="en-US" dirty="0"/>
              <a:t>through each ECM and then back to </a:t>
            </a:r>
            <a:r>
              <a:rPr lang="en-US" dirty="0" smtClean="0"/>
              <a:t>source ECM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Again</a:t>
            </a:r>
            <a:r>
              <a:rPr lang="en-US" dirty="0"/>
              <a:t>, no main processing ECM </a:t>
            </a:r>
            <a:r>
              <a:rPr lang="en-US" dirty="0" smtClean="0"/>
              <a:t>needed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Network Wiring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ingle</a:t>
            </a:r>
            <a:r>
              <a:rPr lang="en-US" dirty="0"/>
              <a:t>-wire conductor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insulated wire </a:t>
            </a:r>
            <a:r>
              <a:rPr lang="en-US" dirty="0"/>
              <a:t>that carries data signals between </a:t>
            </a:r>
            <a:r>
              <a:rPr lang="en-US" dirty="0" smtClean="0"/>
              <a:t>computers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Twisted-pair conductors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Carry </a:t>
            </a:r>
            <a:r>
              <a:rPr lang="en-US" dirty="0"/>
              <a:t>computer </a:t>
            </a:r>
            <a:r>
              <a:rPr lang="en-US" dirty="0" smtClean="0"/>
              <a:t>data faster </a:t>
            </a:r>
            <a:r>
              <a:rPr lang="en-US" dirty="0"/>
              <a:t>than single-wire </a:t>
            </a:r>
            <a:r>
              <a:rPr lang="en-US" dirty="0" smtClean="0"/>
              <a:t>conductors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Shielded </a:t>
            </a:r>
            <a:r>
              <a:rPr lang="en-US" dirty="0"/>
              <a:t>twisted-pair conductor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Encased in metal </a:t>
            </a:r>
            <a:r>
              <a:rPr lang="en-US" dirty="0"/>
              <a:t>shield to further reduce electromagnetic </a:t>
            </a:r>
            <a:r>
              <a:rPr lang="en-US" dirty="0" smtClean="0"/>
              <a:t>interference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Network Wiring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Differential </a:t>
            </a:r>
            <a:r>
              <a:rPr lang="en-US" dirty="0"/>
              <a:t>voltage </a:t>
            </a:r>
            <a:r>
              <a:rPr lang="en-US" dirty="0" smtClean="0"/>
              <a:t>signal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Consists of </a:t>
            </a:r>
            <a:r>
              <a:rPr lang="en-US" dirty="0"/>
              <a:t>two </a:t>
            </a:r>
            <a:r>
              <a:rPr lang="en-US" dirty="0" smtClean="0"/>
              <a:t>digital </a:t>
            </a:r>
            <a:r>
              <a:rPr lang="en-US" dirty="0"/>
              <a:t>signals with </a:t>
            </a:r>
            <a:r>
              <a:rPr lang="en-US" dirty="0" smtClean="0"/>
              <a:t>opposing polarities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Synchronized </a:t>
            </a:r>
            <a:r>
              <a:rPr lang="en-US" dirty="0"/>
              <a:t>to strengthen </a:t>
            </a:r>
            <a:r>
              <a:rPr lang="en-US" dirty="0" smtClean="0"/>
              <a:t>low-voltage communication signals between </a:t>
            </a:r>
            <a:r>
              <a:rPr lang="en-US" dirty="0"/>
              <a:t>computers</a:t>
            </a:r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Controller Area Network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Controller </a:t>
            </a:r>
            <a:r>
              <a:rPr lang="en-US" dirty="0"/>
              <a:t>area </a:t>
            </a:r>
            <a:r>
              <a:rPr lang="en-US" dirty="0" smtClean="0"/>
              <a:t>network (CAN)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Specific type </a:t>
            </a:r>
            <a:r>
              <a:rPr lang="en-US" dirty="0"/>
              <a:t>of high-speed computer data </a:t>
            </a:r>
            <a:r>
              <a:rPr lang="en-US" dirty="0" smtClean="0"/>
              <a:t>bus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Several computers and </a:t>
            </a:r>
            <a:r>
              <a:rPr lang="en-US" dirty="0"/>
              <a:t>sensors </a:t>
            </a:r>
            <a:r>
              <a:rPr lang="en-US" dirty="0" smtClean="0"/>
              <a:t>use </a:t>
            </a:r>
            <a:r>
              <a:rPr lang="en-US" dirty="0"/>
              <a:t>CAN bus </a:t>
            </a:r>
            <a:r>
              <a:rPr lang="en-US" dirty="0" smtClean="0"/>
              <a:t>wiring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Each computer is able </a:t>
            </a:r>
            <a:r>
              <a:rPr lang="en-US" dirty="0"/>
              <a:t>to send and receive </a:t>
            </a:r>
            <a:r>
              <a:rPr lang="en-US" dirty="0" smtClean="0"/>
              <a:t>signals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Each signal carries </a:t>
            </a:r>
            <a:r>
              <a:rPr lang="en-US" dirty="0"/>
              <a:t>markers that denote </a:t>
            </a:r>
            <a:r>
              <a:rPr lang="en-US" dirty="0" smtClean="0"/>
              <a:t>its origin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Local Interconnect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Local </a:t>
            </a:r>
            <a:r>
              <a:rPr lang="en-US" dirty="0"/>
              <a:t>interconnect </a:t>
            </a:r>
            <a:r>
              <a:rPr lang="en-US" dirty="0" smtClean="0"/>
              <a:t>network (LIN)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Data bus system designed </a:t>
            </a:r>
            <a:r>
              <a:rPr lang="en-US" dirty="0"/>
              <a:t>to work </a:t>
            </a:r>
            <a:r>
              <a:rPr lang="en-US" dirty="0" smtClean="0"/>
              <a:t>with CAN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Suited </a:t>
            </a:r>
            <a:r>
              <a:rPr lang="en-US" dirty="0"/>
              <a:t>for sensor and actuator networking </a:t>
            </a:r>
            <a:r>
              <a:rPr lang="en-US" dirty="0" smtClean="0"/>
              <a:t>applications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in one </a:t>
            </a:r>
            <a:r>
              <a:rPr lang="en-US" dirty="0" smtClean="0"/>
              <a:t>section such as </a:t>
            </a:r>
            <a:r>
              <a:rPr lang="en-US" dirty="0"/>
              <a:t>inside a </a:t>
            </a:r>
            <a:r>
              <a:rPr lang="en-US" dirty="0" smtClean="0"/>
              <a:t>door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 </a:t>
            </a:r>
            <a:r>
              <a:rPr lang="en-US" dirty="0"/>
              <a:t>CAN-LIN bridge must </a:t>
            </a:r>
            <a:r>
              <a:rPr lang="en-US" dirty="0" smtClean="0"/>
              <a:t>be used </a:t>
            </a:r>
            <a:r>
              <a:rPr lang="en-US" dirty="0"/>
              <a:t>to connect </a:t>
            </a:r>
            <a:r>
              <a:rPr lang="en-US" dirty="0" smtClean="0"/>
              <a:t>LIN </a:t>
            </a:r>
            <a:r>
              <a:rPr lang="en-US" dirty="0"/>
              <a:t>to </a:t>
            </a:r>
            <a:r>
              <a:rPr lang="en-US" dirty="0" smtClean="0"/>
              <a:t>CAN 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2001</Words>
  <Application>Microsoft Office PowerPoint</Application>
  <PresentationFormat>On-screen Show (4:3)</PresentationFormat>
  <Paragraphs>418</Paragraphs>
  <Slides>64</Slides>
  <Notes>63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Title Slide</vt:lpstr>
      <vt:lpstr>4_Custom Design</vt:lpstr>
      <vt:lpstr>Ojectives</vt:lpstr>
      <vt:lpstr>Content</vt:lpstr>
      <vt:lpstr>PowerPoint Presentation</vt:lpstr>
      <vt:lpstr>23</vt:lpstr>
      <vt:lpstr>Objectives</vt:lpstr>
      <vt:lpstr>Objectives</vt:lpstr>
      <vt:lpstr>Computer System Fundamentals Introduction</vt:lpstr>
      <vt:lpstr>Cybernetics</vt:lpstr>
      <vt:lpstr>Cybernetics (Cont.)</vt:lpstr>
      <vt:lpstr>Computer Circuit Advantages</vt:lpstr>
      <vt:lpstr>Computer Circuit Advantages (Cont.)</vt:lpstr>
      <vt:lpstr>Digital Electronics</vt:lpstr>
      <vt:lpstr>Binary Numbering System</vt:lpstr>
      <vt:lpstr>Gating Circuits and Truth Tables </vt:lpstr>
      <vt:lpstr>Truth Tables</vt:lpstr>
      <vt:lpstr>Gating Circuits</vt:lpstr>
      <vt:lpstr>Gating Circuits (Cont.)</vt:lpstr>
      <vt:lpstr>Gating Circuits (Cont.)</vt:lpstr>
      <vt:lpstr>Gating Circuits and Truth Tables (Cont.)</vt:lpstr>
      <vt:lpstr>Integrated Circuits</vt:lpstr>
      <vt:lpstr>Computer Signals</vt:lpstr>
      <vt:lpstr>Computer Signals (Cont.)</vt:lpstr>
      <vt:lpstr>Electrical Waveforms</vt:lpstr>
      <vt:lpstr>Electrical Waveforms (Cont.)</vt:lpstr>
      <vt:lpstr>Electrical Waveforms (Cont.)</vt:lpstr>
      <vt:lpstr>Electrical Waveforms (Cont.)</vt:lpstr>
      <vt:lpstr>Computer Signal Terminology</vt:lpstr>
      <vt:lpstr>Computer System Operation</vt:lpstr>
      <vt:lpstr>Computer System Block Diagram</vt:lpstr>
      <vt:lpstr>Computer System Block Diagram (Cont.)</vt:lpstr>
      <vt:lpstr>Sensors</vt:lpstr>
      <vt:lpstr>Sensor Classifications</vt:lpstr>
      <vt:lpstr>Sensor Classifications (Cont.)</vt:lpstr>
      <vt:lpstr>Sensor Classifications (Cont.)</vt:lpstr>
      <vt:lpstr>Reference Voltage</vt:lpstr>
      <vt:lpstr>Reference Voltage (Cont.)</vt:lpstr>
      <vt:lpstr>Sensor Types</vt:lpstr>
      <vt:lpstr>Sensor Types (Cont.)</vt:lpstr>
      <vt:lpstr>Sensor Types (Cont.)</vt:lpstr>
      <vt:lpstr>Circuit Sensing</vt:lpstr>
      <vt:lpstr>Computers</vt:lpstr>
      <vt:lpstr>Computers (Cont.)</vt:lpstr>
      <vt:lpstr>Computer Locations</vt:lpstr>
      <vt:lpstr>Computer Types</vt:lpstr>
      <vt:lpstr>Parts of a Computer</vt:lpstr>
      <vt:lpstr>Parts of a Computer (Cont.)</vt:lpstr>
      <vt:lpstr>Parts of a Computer (Cont.)</vt:lpstr>
      <vt:lpstr>Parts of a Computer (Cont.)</vt:lpstr>
      <vt:lpstr>Parts of a Computer (Cont.)</vt:lpstr>
      <vt:lpstr>Simplified Computer System</vt:lpstr>
      <vt:lpstr>Computer Memory Operation</vt:lpstr>
      <vt:lpstr>KAM</vt:lpstr>
      <vt:lpstr>Output Drivers</vt:lpstr>
      <vt:lpstr>Actuators</vt:lpstr>
      <vt:lpstr>Actuator Operation</vt:lpstr>
      <vt:lpstr>Specific Actuators</vt:lpstr>
      <vt:lpstr>Computer Networks</vt:lpstr>
      <vt:lpstr>Computer Networks (Cont.)</vt:lpstr>
      <vt:lpstr>Serial/Parallel Network Communication</vt:lpstr>
      <vt:lpstr>Serial/Parallel Network Communication (Cont.)</vt:lpstr>
      <vt:lpstr>ECM Information Flow</vt:lpstr>
      <vt:lpstr>ECM Information Flow (Cont.)</vt:lpstr>
      <vt:lpstr>Network Wiring</vt:lpstr>
      <vt:lpstr>Network Wiring (Cont.)</vt:lpstr>
      <vt:lpstr>Controller Area Network </vt:lpstr>
      <vt:lpstr>Local Interconnect Network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2013-08-22T19:30:29Z</dcterms:created>
  <dcterms:modified xsi:type="dcterms:W3CDTF">2016-07-01T13:04:15Z</dcterms:modified>
</cp:coreProperties>
</file>