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47"/>
  </p:notesMasterIdLst>
  <p:sldIdLst>
    <p:sldId id="306" r:id="rId5"/>
    <p:sldId id="305" r:id="rId6"/>
    <p:sldId id="256" r:id="rId7"/>
    <p:sldId id="25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0" r:id="rId16"/>
    <p:sldId id="266" r:id="rId17"/>
    <p:sldId id="267" r:id="rId18"/>
    <p:sldId id="268" r:id="rId19"/>
    <p:sldId id="269" r:id="rId20"/>
    <p:sldId id="271" r:id="rId21"/>
    <p:sldId id="272" r:id="rId22"/>
    <p:sldId id="274" r:id="rId23"/>
    <p:sldId id="275" r:id="rId24"/>
    <p:sldId id="276" r:id="rId25"/>
    <p:sldId id="277" r:id="rId26"/>
    <p:sldId id="282" r:id="rId27"/>
    <p:sldId id="279" r:id="rId28"/>
    <p:sldId id="280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302" r:id="rId45"/>
    <p:sldId id="303" r:id="rId4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4D3BE4F-EFDD-4CC5-BF02-6EF2441F59C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866AD35-E2A0-4532-8F9A-C4FBCAB59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74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30CF9D-A8A6-44A9-A0EC-ED7194731A9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EB8526-F22D-410F-A7B2-52BD505B359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C33B25-6556-4DB1-815C-1F29BEB92D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9C2A48-AAB8-4049-811C-0298A9BFB97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DAA232-3DD1-4957-A8E7-F4CEB490175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DF3FE5-2303-4ED3-A1D4-89866A46D38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D4F3FA-F937-4BB5-B715-228C5A200A8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E8657D-D32F-47A2-B182-3DDB997CAE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8DEE46-900F-40E0-AF0E-60A2709F9B3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DA03BE-2DD1-4C82-8A2C-6923EED6E75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54C099-C694-4CEA-B6AD-42384F59281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33D578-9F72-4427-8AFF-DD2DC385787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C6B809-685A-4F5A-B1F1-E7327F87696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9640A5-944C-4266-9AD4-8BA06D86CEC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795992-FC96-4988-A379-80E4D6A8CA5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0F0986-8787-463A-BDB3-41C9D770386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11A9D9-DE34-43FA-9077-248917BD251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1CB7AC-7D74-4357-8C59-5C7242C138B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10AA1F-5E78-4A98-8247-93954CC539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B0E425-F883-4EBA-B337-74C5D5F4D64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471475-54EF-4342-8A68-3BA64D01880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343191-E43E-48A1-A17B-FCA66E9A8C6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1015F2-62FA-4DDE-9B22-DD211F5E363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2CDD30-17DB-4542-87F3-B2DFEB75662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EDED47-1599-4DF2-9882-E7F9688B82C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72480B-E46D-4FB2-A4BF-9F37C91D04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D9ACE8-884A-4E36-97E1-67B8714CAA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905448-6FD9-4FC8-85D9-D74463F82D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6EE45E-2491-411F-8435-E59BDB18DC8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EAD904-09CE-4701-A5D3-D35432AD5A5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6C5293-2FDD-4D3E-9FA7-16B13A8BFEE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6B20CD-771C-4944-ACB1-C8AFC565518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2AD18B-C31B-4206-A581-3EDDE924F70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E5E250-451B-4FCE-9BF4-EDA598CF1FE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C414D2-249F-4D15-88C2-6CEB14233AC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DF9982-B829-4811-8A5B-C08C4C6CFAD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0F62EF-F902-4E70-98B4-B1505C2151C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BA2594-EEF9-4A27-8208-D440FDE011B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F007E2-84B2-481A-BC55-D00484DC5D4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FA2601-E43B-4AC5-B517-2FD336258AF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444935-BACF-480F-B95C-09A9D63AE83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2787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2612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470874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17640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6845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00231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51849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5704663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055270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739787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710305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59823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3093071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599533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46667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53671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00767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181304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063313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289702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80378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15528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4D167C-C845-4E7C-AC8F-531729C7574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7E36BA-A250-4FF4-AFF8-BD4BFCCAA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88055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06614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8237093-EFA4-43A5-A12C-A0F347120EF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C4983A0-C9B6-490D-8174-3F74C8B4F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87980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6DF50A-BFDE-4B4C-8600-60C1B6EA9D8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58E916B-4FE8-43D6-96D5-17E2E32E1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46778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324E49-D9DC-4B73-BC26-A40807976F2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AD2C862-2A92-42B2-A378-0D59CE89AE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03568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52B7AB3-D1CF-4FC5-974F-A03C2008356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5DF518-7EC5-44F6-A1C9-290BFACF2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64523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D8E820-94A8-4898-9465-1B37334DAE9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55E3CFF-1B2D-4D46-82B6-047A46C1E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71286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E594ECE-9015-4D59-BE36-1BC4C46B992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4C06E29-8C20-443D-9BB5-991391AA0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18651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C1C4B4-FC17-45A0-B7AE-1ADA56C23DA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8CE4B8-98AF-40CB-879F-5E70F8707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24081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154CCF-B37F-4455-9C4C-053757AAF81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7AE574-6B33-4038-808C-3E1B89791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45023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E8E4096-9A3E-4C9F-99D8-FAA01713C3E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C63C3F-FD24-49CB-B772-5010B1A12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54643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5833FC7-7429-4379-9E75-3BFB2CB41E0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EF4CAC6-8E07-40C8-9DCE-DC4E62091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02954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18980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7A9624B-E473-4FB5-B8ED-95978FA7A1A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EBC861-4EB4-4860-A024-8A3CB2424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16588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6E70EE-35D6-4956-A08F-73DFD726266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DE9574E-A9F4-4D3F-9A18-1F6708D64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9374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B42E4A8-B476-4C9A-98AC-1464F394062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381D48-4F6B-41EB-8577-97BA6A492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99665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C0EB879-DADA-4539-B52B-2C417B3FDFB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40BBDF-F6C0-4FF2-A537-85D455C4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15393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C6FAA36-5A17-4E74-BC90-4224AD33346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3CDC621-5CC2-4234-A9EA-28901742D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63095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7A7C46B-4ECC-4F0E-BB76-A324F073CE8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71AD879-56FF-41BF-8F54-9915F1BC33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65580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A18E39D-D1FA-46DB-B720-71A9A18E512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09E5220-F722-47DB-91E8-B7F0A6C0E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95502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2157DA-9A40-4FC1-BD99-D17E348635B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6FABCB-C1AC-4644-8212-D79433BAA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60829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8D7320-08AD-452B-99FF-7938EFE8B2E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AAE2052-DB9D-4F8A-89B8-8CE9E5559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12582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24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On-Board Diagnostics and Scan Tools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Discuss </a:t>
            </a:r>
            <a:r>
              <a:rPr lang="en-US" dirty="0" smtClean="0"/>
              <a:t>the purpose </a:t>
            </a:r>
            <a:r>
              <a:rPr lang="en-US" dirty="0"/>
              <a:t>and operation of </a:t>
            </a:r>
            <a:r>
              <a:rPr lang="en-US" dirty="0" smtClean="0"/>
              <a:t>onboard diagnostic </a:t>
            </a:r>
            <a:r>
              <a:rPr lang="en-US" dirty="0"/>
              <a:t>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use of scan tools to simplify </a:t>
            </a:r>
            <a:r>
              <a:rPr lang="en-US" dirty="0" smtClean="0"/>
              <a:t>reading of </a:t>
            </a:r>
            <a:r>
              <a:rPr lang="en-US" dirty="0"/>
              <a:t>trouble codes.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Locate the data link connector on most makes and models of cars.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Activate </a:t>
            </a:r>
            <a:r>
              <a:rPr lang="en-US" dirty="0"/>
              <a:t>on-board diagnostics and read </a:t>
            </a:r>
            <a:r>
              <a:rPr lang="en-US" dirty="0" smtClean="0"/>
              <a:t>trouble codes </a:t>
            </a:r>
            <a:r>
              <a:rPr lang="en-US" dirty="0"/>
              <a:t>with </a:t>
            </a:r>
            <a:r>
              <a:rPr lang="en-US" dirty="0" smtClean="0"/>
              <a:t>a </a:t>
            </a:r>
            <a:r>
              <a:rPr lang="en-US" dirty="0"/>
              <a:t>scan tool.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Erase diagnostic trouble codes.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answer ASE certification test questions concerning late-model on-board diagnostics and scan tool use.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On-Board Diagnostic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On-board </a:t>
            </a:r>
            <a:r>
              <a:rPr lang="en-US" dirty="0" smtClean="0"/>
              <a:t>diagnostics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computer’s ability </a:t>
            </a:r>
            <a:r>
              <a:rPr lang="en-US" dirty="0"/>
              <a:t>to analyze </a:t>
            </a:r>
            <a:r>
              <a:rPr lang="en-US" dirty="0" smtClean="0"/>
              <a:t>circuit operations, and </a:t>
            </a:r>
            <a:r>
              <a:rPr lang="en-US" dirty="0"/>
              <a:t>to store and output data </a:t>
            </a:r>
            <a:r>
              <a:rPr lang="en-US" dirty="0" smtClean="0"/>
              <a:t>on any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Scan tool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Communicates </a:t>
            </a:r>
            <a:r>
              <a:rPr lang="en-US" dirty="0"/>
              <a:t>with </a:t>
            </a:r>
            <a:r>
              <a:rPr lang="en-US" dirty="0" smtClean="0"/>
              <a:t>vehicle computers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Retrieves </a:t>
            </a:r>
            <a:r>
              <a:rPr lang="en-US" dirty="0"/>
              <a:t>trouble codes, </a:t>
            </a:r>
            <a:r>
              <a:rPr lang="en-US" dirty="0" smtClean="0"/>
              <a:t>displays circuit </a:t>
            </a:r>
            <a:r>
              <a:rPr lang="en-US" dirty="0"/>
              <a:t>and sensor </a:t>
            </a:r>
            <a:r>
              <a:rPr lang="en-US" dirty="0" smtClean="0"/>
              <a:t>values</a:t>
            </a:r>
            <a:r>
              <a:rPr lang="en-US" dirty="0"/>
              <a:t>, </a:t>
            </a:r>
            <a:r>
              <a:rPr lang="en-US" dirty="0" smtClean="0"/>
              <a:t>runs </a:t>
            </a:r>
            <a:r>
              <a:rPr lang="en-US" dirty="0"/>
              <a:t>tests, </a:t>
            </a:r>
            <a:r>
              <a:rPr lang="en-US" dirty="0" smtClean="0"/>
              <a:t>and gives hints </a:t>
            </a:r>
            <a:r>
              <a:rPr lang="en-US" dirty="0"/>
              <a:t>for </a:t>
            </a:r>
            <a:r>
              <a:rPr lang="en-US" dirty="0" smtClean="0"/>
              <a:t>finding </a:t>
            </a:r>
            <a:r>
              <a:rPr lang="en-US" dirty="0"/>
              <a:t>problems</a:t>
            </a: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On-Board Diagnostic Systems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On-board </a:t>
            </a:r>
            <a:r>
              <a:rPr lang="en-US" dirty="0"/>
              <a:t>diagnostics </a:t>
            </a:r>
            <a:r>
              <a:rPr lang="en-US" dirty="0" smtClean="0"/>
              <a:t>check </a:t>
            </a:r>
            <a:r>
              <a:rPr lang="en-US" dirty="0"/>
              <a:t>almost every </a:t>
            </a:r>
            <a:r>
              <a:rPr lang="en-US" dirty="0" smtClean="0"/>
              <a:t>electrical/electronic part in </a:t>
            </a:r>
            <a:r>
              <a:rPr lang="en-US" dirty="0"/>
              <a:t>every major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any </a:t>
            </a:r>
            <a:r>
              <a:rPr lang="en-US" dirty="0"/>
              <a:t>abnormal </a:t>
            </a:r>
            <a:r>
              <a:rPr lang="en-US" dirty="0" smtClean="0"/>
              <a:t>values are found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Computer stores </a:t>
            </a:r>
            <a:r>
              <a:rPr lang="en-US" dirty="0"/>
              <a:t>a trouble </a:t>
            </a:r>
            <a:r>
              <a:rPr lang="en-US" dirty="0" smtClean="0"/>
              <a:t>code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Lights malfunction indicator </a:t>
            </a:r>
            <a:r>
              <a:rPr lang="en-US" dirty="0"/>
              <a:t>light on </a:t>
            </a:r>
            <a:r>
              <a:rPr lang="en-US" dirty="0" smtClean="0"/>
              <a:t>instrument panel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Early On-Board Diagnostic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Early systems checked limited </a:t>
            </a:r>
            <a:r>
              <a:rPr lang="en-US" dirty="0"/>
              <a:t>number of </a:t>
            </a:r>
            <a:r>
              <a:rPr lang="en-US" dirty="0" smtClean="0"/>
              <a:t>items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Unable </a:t>
            </a:r>
            <a:r>
              <a:rPr lang="en-US" dirty="0"/>
              <a:t>to detect weak </a:t>
            </a:r>
            <a:r>
              <a:rPr lang="en-US" dirty="0" smtClean="0"/>
              <a:t>circuits </a:t>
            </a:r>
            <a:r>
              <a:rPr lang="en-US" dirty="0"/>
              <a:t>and </a:t>
            </a:r>
            <a:r>
              <a:rPr lang="en-US" dirty="0" smtClean="0"/>
              <a:t>components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Little </a:t>
            </a:r>
            <a:r>
              <a:rPr lang="en-US" dirty="0"/>
              <a:t>or no </a:t>
            </a:r>
            <a:r>
              <a:rPr lang="en-US" dirty="0" smtClean="0"/>
              <a:t>standardization between systems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Early On-Board Diagnostic Systems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OBD I systems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On-board diagnostics generation one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Early diagnostic systems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Still millions of vehicles that use OBD I systems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OBD II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Environmental Protection Agency (EPA)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Passed </a:t>
            </a:r>
            <a:r>
              <a:rPr lang="en-US" dirty="0"/>
              <a:t>vehicle pollution </a:t>
            </a:r>
            <a:r>
              <a:rPr lang="en-US" dirty="0" smtClean="0"/>
              <a:t>laws that require </a:t>
            </a:r>
            <a:r>
              <a:rPr lang="en-US" dirty="0"/>
              <a:t>on-board diagnostic systems </a:t>
            </a:r>
            <a:r>
              <a:rPr lang="en-US" dirty="0" smtClean="0"/>
              <a:t>to detect problems before they produce harmful </a:t>
            </a:r>
            <a:r>
              <a:rPr lang="en-US" dirty="0"/>
              <a:t>exhaust </a:t>
            </a:r>
            <a:r>
              <a:rPr lang="en-US" dirty="0" smtClean="0"/>
              <a:t>emissions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Standardize monitoring </a:t>
            </a:r>
            <a:r>
              <a:rPr lang="en-US" dirty="0"/>
              <a:t>systems</a:t>
            </a: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OBD II Systems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OBD II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</a:t>
            </a:r>
            <a:r>
              <a:rPr lang="en-US" dirty="0"/>
              <a:t>-board diagnostics generation </a:t>
            </a:r>
            <a:r>
              <a:rPr lang="en-US" dirty="0" smtClean="0"/>
              <a:t>two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More efficiently </a:t>
            </a:r>
            <a:r>
              <a:rPr lang="en-US" dirty="0"/>
              <a:t>monitor </a:t>
            </a:r>
            <a:r>
              <a:rPr lang="en-US" dirty="0" smtClean="0"/>
              <a:t>hardware </a:t>
            </a:r>
            <a:r>
              <a:rPr lang="en-US" dirty="0"/>
              <a:t>and software that affect </a:t>
            </a:r>
            <a:r>
              <a:rPr lang="en-US" dirty="0" err="1" smtClean="0"/>
              <a:t>driveability</a:t>
            </a:r>
            <a:r>
              <a:rPr lang="en-US" dirty="0" smtClean="0"/>
              <a:t> emissions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Designed </a:t>
            </a:r>
            <a:r>
              <a:rPr lang="en-US" dirty="0"/>
              <a:t>to keep </a:t>
            </a:r>
            <a:r>
              <a:rPr lang="en-US" dirty="0" smtClean="0"/>
              <a:t>vehicle running efficiently </a:t>
            </a:r>
            <a:r>
              <a:rPr lang="en-US" dirty="0"/>
              <a:t>for at least 100,000 </a:t>
            </a:r>
            <a:r>
              <a:rPr lang="en-US" dirty="0" smtClean="0"/>
              <a:t>miles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OBD II Systems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Greater processing speed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More memory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More complex programming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Standardized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Data link connections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Trouble codes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Sensor </a:t>
            </a:r>
            <a:r>
              <a:rPr lang="en-US" dirty="0"/>
              <a:t>and </a:t>
            </a:r>
            <a:r>
              <a:rPr lang="en-US" dirty="0" smtClean="0"/>
              <a:t>output device terminology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Scan </a:t>
            </a:r>
            <a:r>
              <a:rPr lang="en-US" dirty="0"/>
              <a:t>tool </a:t>
            </a:r>
            <a:r>
              <a:rPr lang="en-US" dirty="0" smtClean="0"/>
              <a:t>capabilities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OBD System Comparison </a:t>
            </a:r>
          </a:p>
        </p:txBody>
      </p:sp>
      <p:pic>
        <p:nvPicPr>
          <p:cNvPr id="33795" name="Content Placeholder 3" descr="24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6263" y="1609725"/>
            <a:ext cx="5753100" cy="4860925"/>
          </a:xfrm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Malfunction Indicator Light (MIL)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 OBD II </a:t>
            </a:r>
            <a:r>
              <a:rPr lang="en-US" dirty="0" smtClean="0"/>
              <a:t>systems, engine </a:t>
            </a:r>
            <a:r>
              <a:rPr lang="en-US" dirty="0"/>
              <a:t>warning light </a:t>
            </a:r>
            <a:r>
              <a:rPr lang="en-US" dirty="0" smtClean="0"/>
              <a:t>is referred </a:t>
            </a:r>
            <a:r>
              <a:rPr lang="en-US" dirty="0"/>
              <a:t>to as </a:t>
            </a:r>
            <a:r>
              <a:rPr lang="en-US" dirty="0" smtClean="0"/>
              <a:t>malfunction </a:t>
            </a:r>
            <a:r>
              <a:rPr lang="en-US" dirty="0"/>
              <a:t>indicator light (MIL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MIL </a:t>
            </a:r>
            <a:r>
              <a:rPr lang="en-US" dirty="0"/>
              <a:t>glows </a:t>
            </a:r>
            <a:r>
              <a:rPr lang="en-US" dirty="0" smtClean="0"/>
              <a:t>continuously, trouble is </a:t>
            </a:r>
            <a:r>
              <a:rPr lang="en-US" dirty="0"/>
              <a:t>not </a:t>
            </a:r>
            <a:r>
              <a:rPr lang="en-US" dirty="0" smtClean="0"/>
              <a:t>critical but </a:t>
            </a:r>
            <a:r>
              <a:rPr lang="en-US" dirty="0"/>
              <a:t>should be repaired at </a:t>
            </a:r>
            <a:r>
              <a:rPr lang="en-US" dirty="0" smtClean="0"/>
              <a:t>owner’s convenience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MIL light comes on and </a:t>
            </a:r>
            <a:r>
              <a:rPr lang="en-US" dirty="0" smtClean="0"/>
              <a:t>then goes out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</a:t>
            </a:r>
            <a:r>
              <a:rPr lang="en-US" dirty="0" smtClean="0"/>
              <a:t>roblem </a:t>
            </a:r>
            <a:r>
              <a:rPr lang="en-US" dirty="0"/>
              <a:t>may be intermittent</a:t>
            </a: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Malfunction Indicator Light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 </a:t>
            </a:r>
            <a:r>
              <a:rPr lang="en-US" dirty="0" smtClean="0"/>
              <a:t>flashing </a:t>
            </a:r>
            <a:r>
              <a:rPr lang="en-US" dirty="0"/>
              <a:t>MIL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Means </a:t>
            </a:r>
            <a:r>
              <a:rPr lang="en-US" dirty="0"/>
              <a:t>that </a:t>
            </a:r>
            <a:r>
              <a:rPr lang="en-US" dirty="0" smtClean="0"/>
              <a:t>trouble </a:t>
            </a:r>
            <a:r>
              <a:rPr lang="en-US" dirty="0"/>
              <a:t>could damage </a:t>
            </a:r>
            <a:r>
              <a:rPr lang="en-US" dirty="0" smtClean="0"/>
              <a:t>catalytic converter </a:t>
            </a:r>
            <a:r>
              <a:rPr lang="en-US" dirty="0"/>
              <a:t>and </a:t>
            </a:r>
            <a:r>
              <a:rPr lang="en-US" dirty="0" smtClean="0"/>
              <a:t>is considered critical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Trouble </a:t>
            </a:r>
            <a:r>
              <a:rPr lang="en-US" dirty="0"/>
              <a:t>code </a:t>
            </a:r>
            <a:r>
              <a:rPr lang="en-US" dirty="0" smtClean="0"/>
              <a:t>chart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Will state </a:t>
            </a:r>
            <a:r>
              <a:rPr lang="en-US" dirty="0"/>
              <a:t>what each number code </a:t>
            </a:r>
            <a:r>
              <a:rPr lang="en-US" dirty="0" smtClean="0"/>
              <a:t>represents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Trouble code conversion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Scan tool converts number code into abbreviated words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Diagnostic Trouble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Diagnostic trouble codes (DTC</a:t>
            </a:r>
            <a:r>
              <a:rPr lang="en-US" dirty="0" smtClean="0"/>
              <a:t>)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Digital signals produced </a:t>
            </a:r>
            <a:r>
              <a:rPr lang="en-US" dirty="0"/>
              <a:t>and stored by </a:t>
            </a:r>
            <a:r>
              <a:rPr lang="en-US" dirty="0" smtClean="0"/>
              <a:t>computer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Operating parameter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Acceptable </a:t>
            </a:r>
            <a:r>
              <a:rPr lang="en-US" dirty="0"/>
              <a:t>minimum and </a:t>
            </a:r>
            <a:r>
              <a:rPr lang="en-US" dirty="0" smtClean="0"/>
              <a:t>maximum value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System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Loose electrical </a:t>
            </a:r>
            <a:r>
              <a:rPr lang="en-US" dirty="0" smtClean="0"/>
              <a:t>connection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Corroded electrical </a:t>
            </a:r>
            <a:r>
              <a:rPr lang="en-US" dirty="0" smtClean="0"/>
              <a:t>connection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Failed </a:t>
            </a:r>
            <a:r>
              <a:rPr lang="en-US" dirty="0" smtClean="0"/>
              <a:t>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Failed </a:t>
            </a:r>
            <a:r>
              <a:rPr lang="en-US" dirty="0" smtClean="0"/>
              <a:t>actuator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Vacuum leak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Electrical short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Ignition system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system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Emission system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problems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System Problems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 malfunction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Weak or lazy component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Transmission problems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Anti-lock brake system </a:t>
            </a:r>
            <a:r>
              <a:rPr lang="en-US" dirty="0" smtClean="0"/>
              <a:t>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conditioning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bag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electric drive train part and circuit malfunctions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Scan Tools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Retrieve </a:t>
            </a:r>
            <a:r>
              <a:rPr lang="en-US" dirty="0"/>
              <a:t>trouble codes from </a:t>
            </a:r>
            <a:r>
              <a:rPr lang="en-US" dirty="0" smtClean="0"/>
              <a:t>computer’s memory and </a:t>
            </a:r>
            <a:r>
              <a:rPr lang="en-US" dirty="0"/>
              <a:t>display these codes as </a:t>
            </a:r>
            <a:r>
              <a:rPr lang="en-US" dirty="0" smtClean="0"/>
              <a:t>numbers </a:t>
            </a:r>
            <a:r>
              <a:rPr lang="en-US" dirty="0"/>
              <a:t>and </a:t>
            </a:r>
            <a:r>
              <a:rPr lang="en-US" dirty="0" smtClean="0"/>
              <a:t>words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Basic scan tool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Designed to read and erase vehicle trouble codes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Advanced scan tool </a:t>
            </a:r>
          </a:p>
          <a:p>
            <a:pPr marL="741363" lvl="2" indent="-279400">
              <a:buFont typeface="Helvetica" pitchFamily="34" charset="0"/>
              <a:buChar char="–"/>
              <a:defRPr/>
            </a:pPr>
            <a:r>
              <a:rPr lang="en-US" sz="2600" dirty="0" smtClean="0"/>
              <a:t>Troubleshooting guides</a:t>
            </a:r>
          </a:p>
          <a:p>
            <a:pPr marL="741363" lvl="2" indent="-279400">
              <a:buFont typeface="Helvetica" pitchFamily="34" charset="0"/>
              <a:buChar char="–"/>
              <a:defRPr/>
            </a:pPr>
            <a:r>
              <a:rPr lang="en-US" sz="2600" dirty="0" smtClean="0"/>
              <a:t>More manufacturer specific tests and circuit readings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Data Link Connector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Data </a:t>
            </a:r>
            <a:r>
              <a:rPr lang="en-US" dirty="0"/>
              <a:t>link connector (DLC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err="1" smtClean="0"/>
              <a:t>Multipin</a:t>
            </a:r>
            <a:r>
              <a:rPr lang="en-US" dirty="0" smtClean="0"/>
              <a:t> terminal used </a:t>
            </a:r>
            <a:r>
              <a:rPr lang="en-US" dirty="0"/>
              <a:t>to link </a:t>
            </a:r>
            <a:r>
              <a:rPr lang="en-US" dirty="0" smtClean="0"/>
              <a:t>scan </a:t>
            </a:r>
            <a:r>
              <a:rPr lang="en-US" dirty="0"/>
              <a:t>tool to </a:t>
            </a:r>
            <a:r>
              <a:rPr lang="en-US" dirty="0" smtClean="0"/>
              <a:t>computer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 the </a:t>
            </a:r>
            <a:r>
              <a:rPr lang="en-US" dirty="0"/>
              <a:t>past, this connector was </a:t>
            </a:r>
            <a:r>
              <a:rPr lang="en-US" dirty="0" smtClean="0"/>
              <a:t>called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Diagnostic connector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Assembly line </a:t>
            </a:r>
            <a:r>
              <a:rPr lang="en-US" dirty="0"/>
              <a:t>diagnostic link (ALDL)</a:t>
            </a: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Data Link Connector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OBD I data link </a:t>
            </a:r>
            <a:r>
              <a:rPr lang="en-US" dirty="0" smtClean="0"/>
              <a:t>connectors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Came </a:t>
            </a:r>
            <a:r>
              <a:rPr lang="en-US" dirty="0"/>
              <a:t>in </a:t>
            </a:r>
            <a:r>
              <a:rPr lang="en-US" dirty="0" smtClean="0"/>
              <a:t>various shapes </a:t>
            </a:r>
            <a:r>
              <a:rPr lang="en-US" dirty="0"/>
              <a:t>and </a:t>
            </a:r>
            <a:r>
              <a:rPr lang="en-US" dirty="0" smtClean="0"/>
              <a:t>sizes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Equipped </a:t>
            </a:r>
            <a:r>
              <a:rPr lang="en-US" dirty="0"/>
              <a:t>with </a:t>
            </a:r>
            <a:r>
              <a:rPr lang="en-US" dirty="0" smtClean="0"/>
              <a:t>varying number </a:t>
            </a:r>
            <a:r>
              <a:rPr lang="en-US" dirty="0"/>
              <a:t>of pins or </a:t>
            </a:r>
            <a:r>
              <a:rPr lang="en-US" dirty="0" smtClean="0"/>
              <a:t>terminals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OBD II, </a:t>
            </a:r>
            <a:r>
              <a:rPr lang="en-US" dirty="0" smtClean="0"/>
              <a:t>DLC </a:t>
            </a:r>
            <a:r>
              <a:rPr lang="en-US" dirty="0"/>
              <a:t>is </a:t>
            </a:r>
            <a:r>
              <a:rPr lang="en-US" dirty="0" smtClean="0"/>
              <a:t>standardized </a:t>
            </a:r>
            <a:r>
              <a:rPr lang="en-US" dirty="0"/>
              <a:t>16-pin </a:t>
            </a:r>
            <a:r>
              <a:rPr lang="en-US" dirty="0" smtClean="0"/>
              <a:t>connector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Connecting the Scan Tool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On late-model vehicles, </a:t>
            </a:r>
            <a:r>
              <a:rPr lang="en-US" dirty="0" smtClean="0"/>
              <a:t>data link connector mounts </a:t>
            </a:r>
            <a:r>
              <a:rPr lang="en-US" dirty="0"/>
              <a:t>under </a:t>
            </a:r>
            <a:r>
              <a:rPr lang="en-US" dirty="0" smtClean="0"/>
              <a:t>dash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Easily accessible </a:t>
            </a:r>
            <a:r>
              <a:rPr lang="en-US" dirty="0"/>
              <a:t>from </a:t>
            </a:r>
            <a:r>
              <a:rPr lang="en-US" dirty="0" smtClean="0"/>
              <a:t>driver’s seat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 older vehicles, adapter is needed, so </a:t>
            </a:r>
            <a:r>
              <a:rPr lang="en-US" dirty="0"/>
              <a:t>scan </a:t>
            </a:r>
            <a:r>
              <a:rPr lang="en-US" dirty="0" smtClean="0"/>
              <a:t>tool’s </a:t>
            </a:r>
            <a:r>
              <a:rPr lang="en-US" dirty="0"/>
              <a:t>connector will </a:t>
            </a:r>
            <a:r>
              <a:rPr lang="en-US" dirty="0" smtClean="0"/>
              <a:t>fit vehicle’s pre</a:t>
            </a:r>
            <a:r>
              <a:rPr lang="en-US" dirty="0"/>
              <a:t>-OBD II pin </a:t>
            </a:r>
            <a:r>
              <a:rPr lang="en-US" dirty="0" smtClean="0"/>
              <a:t>configurations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Scan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Modern scan tools </a:t>
            </a:r>
            <a:r>
              <a:rPr lang="en-US" dirty="0" smtClean="0"/>
              <a:t>give prompts in display windows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Scan </a:t>
            </a:r>
            <a:r>
              <a:rPr lang="en-US" dirty="0"/>
              <a:t>tool may ask you to input VIN </a:t>
            </a:r>
            <a:r>
              <a:rPr lang="en-US" dirty="0" smtClean="0"/>
              <a:t>information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Lets scan </a:t>
            </a:r>
            <a:r>
              <a:rPr lang="en-US" dirty="0"/>
              <a:t>tool know </a:t>
            </a:r>
            <a:r>
              <a:rPr lang="en-US" dirty="0" smtClean="0"/>
              <a:t>which engine</a:t>
            </a:r>
            <a:r>
              <a:rPr lang="en-US" dirty="0"/>
              <a:t>, transmission, and options are installed </a:t>
            </a:r>
            <a:r>
              <a:rPr lang="en-US" dirty="0" smtClean="0"/>
              <a:t>on that </a:t>
            </a:r>
            <a:r>
              <a:rPr lang="en-US" dirty="0"/>
              <a:t>car or </a:t>
            </a:r>
            <a:r>
              <a:rPr lang="en-US" dirty="0" smtClean="0"/>
              <a:t>truck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Scan Tools (Cont.)</a:t>
            </a:r>
          </a:p>
        </p:txBody>
      </p:sp>
      <p:pic>
        <p:nvPicPr>
          <p:cNvPr id="47107" name="Picture 5" descr="24-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2239963"/>
            <a:ext cx="4395787" cy="330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6" descr="24-11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239963"/>
            <a:ext cx="4411663" cy="330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Box 4"/>
          <p:cNvSpPr txBox="1">
            <a:spLocks noChangeArrowheads="1"/>
          </p:cNvSpPr>
          <p:nvPr/>
        </p:nvSpPr>
        <p:spPr bwMode="auto">
          <a:xfrm>
            <a:off x="549275" y="5602288"/>
            <a:ext cx="3041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(Snap-on Tool Corp.)</a:t>
            </a: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 Information a Scan Tool Can Request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Stored diagnostic trouble codes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Fault description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Datastream</a:t>
            </a:r>
            <a:r>
              <a:rPr lang="en-US" dirty="0" smtClean="0"/>
              <a:t> information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Run tests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Oxygen sensor monitoring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Failure record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Freeze frame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Troubleshooting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Failure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Failure record or failure recorder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Stores information on number </a:t>
            </a:r>
            <a:r>
              <a:rPr lang="en-US" dirty="0"/>
              <a:t>of times </a:t>
            </a:r>
            <a:r>
              <a:rPr lang="en-US" dirty="0" smtClean="0"/>
              <a:t>trouble code occurs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OBD II systems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Counts number of times engine </a:t>
            </a:r>
            <a:r>
              <a:rPr lang="en-US" dirty="0"/>
              <a:t>reached operating </a:t>
            </a:r>
            <a:r>
              <a:rPr lang="en-US" dirty="0" smtClean="0"/>
              <a:t>temperature since last trouble code occurred</a:t>
            </a: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Diagnostic Trouble Code Identification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OBD </a:t>
            </a:r>
            <a:r>
              <a:rPr lang="en-US" dirty="0"/>
              <a:t>II requires </a:t>
            </a:r>
            <a:r>
              <a:rPr lang="en-US" dirty="0" smtClean="0"/>
              <a:t>use of </a:t>
            </a:r>
            <a:r>
              <a:rPr lang="en-US" dirty="0"/>
              <a:t>set of </a:t>
            </a:r>
            <a:r>
              <a:rPr lang="en-US" dirty="0" smtClean="0"/>
              <a:t>standardized alpha</a:t>
            </a:r>
            <a:r>
              <a:rPr lang="en-US" dirty="0"/>
              <a:t>-numeric trouble </a:t>
            </a:r>
            <a:r>
              <a:rPr lang="en-US" dirty="0" smtClean="0"/>
              <a:t>codes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Each </a:t>
            </a:r>
            <a:r>
              <a:rPr lang="en-US" dirty="0"/>
              <a:t>trouble </a:t>
            </a:r>
            <a:r>
              <a:rPr lang="en-US" dirty="0" smtClean="0"/>
              <a:t>code identifies same </a:t>
            </a:r>
            <a:r>
              <a:rPr lang="en-US" dirty="0"/>
              <a:t>problem in all vehicles, </a:t>
            </a:r>
            <a:r>
              <a:rPr lang="en-US" dirty="0" smtClean="0"/>
              <a:t>regardless of manufacturer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OBD II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Contain </a:t>
            </a:r>
            <a:r>
              <a:rPr lang="en-US" dirty="0"/>
              <a:t>a letter and a four-</a:t>
            </a:r>
            <a:r>
              <a:rPr lang="en-US" dirty="0" smtClean="0"/>
              <a:t>digit number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Letter </a:t>
            </a:r>
            <a:r>
              <a:rPr lang="en-US" dirty="0"/>
              <a:t>i</a:t>
            </a:r>
            <a:r>
              <a:rPr lang="en-US" dirty="0" smtClean="0"/>
              <a:t>ndicates general </a:t>
            </a:r>
            <a:r>
              <a:rPr lang="en-US" dirty="0"/>
              <a:t>function of </a:t>
            </a:r>
            <a:r>
              <a:rPr lang="en-US" dirty="0" smtClean="0"/>
              <a:t>affected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First </a:t>
            </a:r>
            <a:r>
              <a:rPr lang="en-US" dirty="0"/>
              <a:t>digit i</a:t>
            </a:r>
            <a:r>
              <a:rPr lang="en-US" dirty="0" smtClean="0"/>
              <a:t>ndicates whether code </a:t>
            </a:r>
            <a:r>
              <a:rPr lang="en-US" dirty="0"/>
              <a:t>is </a:t>
            </a:r>
            <a:r>
              <a:rPr lang="en-US" dirty="0" smtClean="0"/>
              <a:t>standard </a:t>
            </a:r>
            <a:r>
              <a:rPr lang="en-US" dirty="0"/>
              <a:t>trouble code or </a:t>
            </a:r>
            <a:r>
              <a:rPr lang="en-US" dirty="0" err="1" smtClean="0"/>
              <a:t>nonuniform</a:t>
            </a:r>
            <a:r>
              <a:rPr lang="en-US" dirty="0" smtClean="0"/>
              <a:t> code 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OBD II Codes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Standard trouble codes, or SAE codes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Indicated by zero (0)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Nonuniform</a:t>
            </a:r>
            <a:r>
              <a:rPr lang="en-US" dirty="0" smtClean="0"/>
              <a:t> codes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Nonstandard codes assigned by manufacturers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One (1) </a:t>
            </a:r>
            <a:r>
              <a:rPr lang="en-US" dirty="0"/>
              <a:t>after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Second digit </a:t>
            </a:r>
            <a:r>
              <a:rPr lang="en-US" dirty="0"/>
              <a:t>i</a:t>
            </a:r>
            <a:r>
              <a:rPr lang="en-US" dirty="0" smtClean="0"/>
              <a:t>ndicates specific system function where fault </a:t>
            </a:r>
            <a:r>
              <a:rPr lang="en-US" dirty="0"/>
              <a:t>is </a:t>
            </a:r>
            <a:r>
              <a:rPr lang="en-US" dirty="0" smtClean="0"/>
              <a:t>located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OBD II Codes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Code’s </a:t>
            </a:r>
            <a:r>
              <a:rPr lang="en-US" dirty="0"/>
              <a:t>last two digits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Refer </a:t>
            </a:r>
            <a:r>
              <a:rPr lang="en-US" dirty="0"/>
              <a:t>to </a:t>
            </a:r>
            <a:r>
              <a:rPr lang="en-US" dirty="0" smtClean="0"/>
              <a:t>specific fault designation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Pinpoint exactly which </a:t>
            </a:r>
            <a:r>
              <a:rPr lang="en-US" dirty="0"/>
              <a:t>component or circuit </a:t>
            </a:r>
            <a:r>
              <a:rPr lang="en-US" dirty="0" smtClean="0"/>
              <a:t>of system </a:t>
            </a:r>
            <a:r>
              <a:rPr lang="en-US" dirty="0"/>
              <a:t>might </a:t>
            </a:r>
            <a:r>
              <a:rPr lang="en-US" dirty="0" smtClean="0"/>
              <a:t>be at fault and problem type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OBD II Codes (Cont.)</a:t>
            </a:r>
          </a:p>
        </p:txBody>
      </p:sp>
      <p:pic>
        <p:nvPicPr>
          <p:cNvPr id="54275" name="Content Placeholder 3" descr="24-1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498600"/>
            <a:ext cx="8680450" cy="4860925"/>
          </a:xfrm>
        </p:spPr>
      </p:pic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Failure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Hard failure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Problem </a:t>
            </a:r>
            <a:r>
              <a:rPr lang="en-US" dirty="0"/>
              <a:t>that is always present in a computer </a:t>
            </a:r>
            <a:r>
              <a:rPr lang="en-US" dirty="0" smtClean="0"/>
              <a:t>system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Disconnected wire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Soft failure or </a:t>
            </a:r>
            <a:r>
              <a:rPr lang="en-US" dirty="0"/>
              <a:t>intermittent </a:t>
            </a:r>
            <a:r>
              <a:rPr lang="en-US" dirty="0" smtClean="0"/>
              <a:t>failure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Problem only </a:t>
            </a:r>
            <a:r>
              <a:rPr lang="en-US" dirty="0"/>
              <a:t>occurs </a:t>
            </a:r>
            <a:r>
              <a:rPr lang="en-US" dirty="0" smtClean="0"/>
              <a:t>under certain conditions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System Failure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General circuit </a:t>
            </a:r>
            <a:r>
              <a:rPr lang="en-US" dirty="0" smtClean="0"/>
              <a:t>failure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Low-input </a:t>
            </a:r>
            <a:r>
              <a:rPr lang="en-US" dirty="0" smtClean="0"/>
              <a:t>failure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High-input failure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Improper range/performance </a:t>
            </a:r>
            <a:r>
              <a:rPr lang="en-US" dirty="0" smtClean="0"/>
              <a:t>failure</a:t>
            </a:r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Datastream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err="1"/>
              <a:t>Datastream</a:t>
            </a:r>
            <a:r>
              <a:rPr lang="en-US" dirty="0"/>
              <a:t> </a:t>
            </a:r>
            <a:r>
              <a:rPr lang="en-US" dirty="0" smtClean="0"/>
              <a:t>values </a:t>
            </a:r>
            <a:r>
              <a:rPr lang="en-US" dirty="0"/>
              <a:t>or diagnostic scan </a:t>
            </a:r>
            <a:r>
              <a:rPr lang="en-US" dirty="0" smtClean="0"/>
              <a:t>values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Produced </a:t>
            </a:r>
            <a:r>
              <a:rPr lang="en-US" dirty="0"/>
              <a:t>by </a:t>
            </a:r>
            <a:r>
              <a:rPr lang="en-US" dirty="0" smtClean="0"/>
              <a:t>vehicle’s </a:t>
            </a:r>
            <a:r>
              <a:rPr lang="en-US" dirty="0"/>
              <a:t>computer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Give electrical operating </a:t>
            </a:r>
            <a:r>
              <a:rPr lang="en-US" dirty="0"/>
              <a:t>values of sensors, actuators, and </a:t>
            </a:r>
            <a:r>
              <a:rPr lang="en-US" dirty="0" smtClean="0"/>
              <a:t>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Values </a:t>
            </a:r>
            <a:r>
              <a:rPr lang="en-US" dirty="0"/>
              <a:t>can be read on </a:t>
            </a:r>
            <a:r>
              <a:rPr lang="en-US" dirty="0" smtClean="0"/>
              <a:t>scan </a:t>
            </a:r>
            <a:r>
              <a:rPr lang="en-US" dirty="0"/>
              <a:t>tool’s digital </a:t>
            </a:r>
            <a:r>
              <a:rPr lang="en-US" dirty="0" smtClean="0"/>
              <a:t>display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Compared </a:t>
            </a:r>
            <a:r>
              <a:rPr lang="en-US" dirty="0"/>
              <a:t>to known normal values in </a:t>
            </a:r>
            <a:r>
              <a:rPr lang="en-US" dirty="0" smtClean="0"/>
              <a:t>service </a:t>
            </a:r>
            <a:r>
              <a:rPr lang="en-US" dirty="0"/>
              <a:t>manual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Key-On/Engine-Off Diagnostics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Performed </a:t>
            </a:r>
            <a:r>
              <a:rPr lang="en-US" dirty="0"/>
              <a:t>by </a:t>
            </a:r>
            <a:r>
              <a:rPr lang="en-US" dirty="0" smtClean="0"/>
              <a:t>triggering ECM’s </a:t>
            </a:r>
            <a:r>
              <a:rPr lang="en-US" dirty="0"/>
              <a:t>on-board diagnostic system </a:t>
            </a:r>
            <a:r>
              <a:rPr lang="en-US" dirty="0" smtClean="0"/>
              <a:t>with ignition </a:t>
            </a:r>
            <a:r>
              <a:rPr lang="en-US" dirty="0"/>
              <a:t>key in </a:t>
            </a:r>
            <a:r>
              <a:rPr lang="en-US" dirty="0" smtClean="0"/>
              <a:t>on </a:t>
            </a:r>
            <a:r>
              <a:rPr lang="en-US" dirty="0"/>
              <a:t>position but </a:t>
            </a:r>
            <a:r>
              <a:rPr lang="en-US" dirty="0" smtClean="0"/>
              <a:t>without engine running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Allows access to any stored </a:t>
            </a:r>
            <a:r>
              <a:rPr lang="en-US" dirty="0"/>
              <a:t>trouble </a:t>
            </a:r>
            <a:r>
              <a:rPr lang="en-US" dirty="0" smtClean="0"/>
              <a:t>codes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Usually performed </a:t>
            </a:r>
            <a:r>
              <a:rPr lang="en-US" dirty="0"/>
              <a:t>before key-on/engine-on </a:t>
            </a:r>
            <a:r>
              <a:rPr lang="en-US" dirty="0" smtClean="0"/>
              <a:t>diagnostics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Wiggle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Wiggle test </a:t>
            </a:r>
            <a:r>
              <a:rPr lang="en-US" dirty="0"/>
              <a:t>or “</a:t>
            </a:r>
            <a:r>
              <a:rPr lang="en-US" dirty="0" smtClean="0"/>
              <a:t>flex</a:t>
            </a:r>
            <a:r>
              <a:rPr lang="en-US" dirty="0"/>
              <a:t>” </a:t>
            </a:r>
            <a:r>
              <a:rPr lang="en-US" dirty="0" smtClean="0"/>
              <a:t>test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Many computer system failures, especially </a:t>
            </a:r>
            <a:r>
              <a:rPr lang="en-US" dirty="0" smtClean="0"/>
              <a:t>intermittent failures</a:t>
            </a:r>
            <a:r>
              <a:rPr lang="en-US" dirty="0"/>
              <a:t>, </a:t>
            </a:r>
            <a:r>
              <a:rPr lang="en-US" dirty="0" smtClean="0"/>
              <a:t>caused </a:t>
            </a:r>
            <a:r>
              <a:rPr lang="en-US" dirty="0"/>
              <a:t>by loose, dirty, or </a:t>
            </a:r>
            <a:r>
              <a:rPr lang="en-US" dirty="0" smtClean="0"/>
              <a:t>corroded connections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engine operation </a:t>
            </a:r>
            <a:r>
              <a:rPr lang="en-US" dirty="0" smtClean="0"/>
              <a:t>changes suddenly when connector </a:t>
            </a:r>
            <a:r>
              <a:rPr lang="en-US" dirty="0"/>
              <a:t>or wire is </a:t>
            </a:r>
            <a:r>
              <a:rPr lang="en-US" dirty="0" smtClean="0"/>
              <a:t>flexed</a:t>
            </a:r>
            <a:r>
              <a:rPr lang="en-US" dirty="0"/>
              <a:t>, </a:t>
            </a:r>
            <a:r>
              <a:rPr lang="en-US" dirty="0" smtClean="0"/>
              <a:t>problem located at </a:t>
            </a:r>
            <a:r>
              <a:rPr lang="en-US" dirty="0"/>
              <a:t>or near that </a:t>
            </a:r>
            <a:r>
              <a:rPr lang="en-US" dirty="0" smtClean="0"/>
              <a:t>point</a:t>
            </a:r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Key-On/Engine-On Diagnostics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Performed with engine </a:t>
            </a:r>
            <a:r>
              <a:rPr lang="en-US" dirty="0"/>
              <a:t>running at full operating </a:t>
            </a:r>
            <a:r>
              <a:rPr lang="en-US" dirty="0" smtClean="0"/>
              <a:t>temperature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condition </a:t>
            </a:r>
            <a:r>
              <a:rPr lang="en-US" dirty="0"/>
              <a:t>of </a:t>
            </a:r>
            <a:r>
              <a:rPr lang="en-US" dirty="0" smtClean="0"/>
              <a:t>sensors</a:t>
            </a:r>
            <a:r>
              <a:rPr lang="en-US" dirty="0"/>
              <a:t>, actuators</a:t>
            </a:r>
            <a:r>
              <a:rPr lang="en-US" dirty="0" smtClean="0"/>
              <a:t>, computer</a:t>
            </a:r>
            <a:r>
              <a:rPr lang="en-US" dirty="0"/>
              <a:t>, and wiring while </a:t>
            </a:r>
            <a:r>
              <a:rPr lang="en-US" dirty="0" smtClean="0"/>
              <a:t>operating under </a:t>
            </a:r>
            <a:r>
              <a:rPr lang="en-US" dirty="0"/>
              <a:t>normal </a:t>
            </a:r>
            <a:r>
              <a:rPr lang="en-US" dirty="0" smtClean="0"/>
              <a:t>conditions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Switch Diagnostic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Involves </a:t>
            </a:r>
            <a:r>
              <a:rPr lang="en-US" dirty="0"/>
              <a:t>activating </a:t>
            </a:r>
            <a:r>
              <a:rPr lang="en-US" dirty="0" smtClean="0"/>
              <a:t>various switches </a:t>
            </a:r>
            <a:r>
              <a:rPr lang="en-US" dirty="0"/>
              <a:t>while </a:t>
            </a:r>
            <a:r>
              <a:rPr lang="en-US" dirty="0" smtClean="0"/>
              <a:t>using </a:t>
            </a:r>
            <a:r>
              <a:rPr lang="en-US" dirty="0"/>
              <a:t>scan </a:t>
            </a:r>
            <a:r>
              <a:rPr lang="en-US" dirty="0" smtClean="0"/>
              <a:t>tool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 instruct which </a:t>
            </a:r>
            <a:r>
              <a:rPr lang="en-US" dirty="0"/>
              <a:t>switch to move and </a:t>
            </a:r>
            <a:r>
              <a:rPr lang="en-US" dirty="0" smtClean="0"/>
              <a:t>monitor operation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Quickly </a:t>
            </a:r>
            <a:r>
              <a:rPr lang="en-US" dirty="0"/>
              <a:t>indicate </a:t>
            </a:r>
            <a:r>
              <a:rPr lang="en-US" dirty="0" smtClean="0"/>
              <a:t>if switch works normally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Actuator Diagnostic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scan tool to </a:t>
            </a:r>
            <a:r>
              <a:rPr lang="en-US" dirty="0"/>
              <a:t>order </a:t>
            </a:r>
            <a:r>
              <a:rPr lang="en-US" dirty="0" smtClean="0"/>
              <a:t>vehicle’s </a:t>
            </a:r>
            <a:r>
              <a:rPr lang="en-US" dirty="0"/>
              <a:t>computer to energize </a:t>
            </a:r>
            <a:r>
              <a:rPr lang="en-US" dirty="0" smtClean="0"/>
              <a:t>specific output </a:t>
            </a:r>
            <a:r>
              <a:rPr lang="en-US" dirty="0"/>
              <a:t>devices with </a:t>
            </a:r>
            <a:r>
              <a:rPr lang="en-US" dirty="0" smtClean="0"/>
              <a:t>engine </a:t>
            </a:r>
            <a:r>
              <a:rPr lang="en-US" dirty="0"/>
              <a:t>on or </a:t>
            </a:r>
            <a:r>
              <a:rPr lang="en-US" dirty="0" smtClean="0"/>
              <a:t>off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Lets you find </a:t>
            </a:r>
            <a:r>
              <a:rPr lang="en-US" dirty="0"/>
              <a:t>out if </a:t>
            </a:r>
            <a:r>
              <a:rPr lang="en-US" dirty="0" smtClean="0"/>
              <a:t>actuators work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Actuator diagnostic </a:t>
            </a:r>
            <a:r>
              <a:rPr lang="en-US" dirty="0"/>
              <a:t>tests </a:t>
            </a:r>
            <a:r>
              <a:rPr lang="en-US" dirty="0" smtClean="0"/>
              <a:t>considered </a:t>
            </a:r>
            <a:r>
              <a:rPr lang="en-US" dirty="0"/>
              <a:t>intrusive </a:t>
            </a:r>
            <a:r>
              <a:rPr lang="en-US" dirty="0" smtClean="0"/>
              <a:t>tests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Actuator Diagnostic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Actuator diagnostic </a:t>
            </a:r>
            <a:r>
              <a:rPr lang="en-US" dirty="0"/>
              <a:t>tests </a:t>
            </a:r>
            <a:r>
              <a:rPr lang="en-US" dirty="0" smtClean="0"/>
              <a:t>might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Fire </a:t>
            </a:r>
            <a:r>
              <a:rPr lang="en-US" dirty="0"/>
              <a:t>or prevent </a:t>
            </a:r>
            <a:r>
              <a:rPr lang="en-US" dirty="0" smtClean="0"/>
              <a:t>firing </a:t>
            </a:r>
            <a:r>
              <a:rPr lang="en-US" dirty="0"/>
              <a:t>of </a:t>
            </a:r>
            <a:r>
              <a:rPr lang="en-US" dirty="0" smtClean="0"/>
              <a:t>ignition coil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Open </a:t>
            </a:r>
            <a:r>
              <a:rPr lang="en-US" dirty="0"/>
              <a:t>and </a:t>
            </a:r>
            <a:r>
              <a:rPr lang="en-US" dirty="0" smtClean="0"/>
              <a:t>close </a:t>
            </a:r>
            <a:r>
              <a:rPr lang="en-US" dirty="0"/>
              <a:t>fuel </a:t>
            </a:r>
            <a:r>
              <a:rPr lang="en-US" dirty="0" smtClean="0"/>
              <a:t>injectors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Cycle idle </a:t>
            </a:r>
            <a:r>
              <a:rPr lang="en-US" dirty="0"/>
              <a:t>speed motor or </a:t>
            </a:r>
            <a:r>
              <a:rPr lang="en-US" dirty="0" smtClean="0"/>
              <a:t>solenoid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Energize digital </a:t>
            </a:r>
            <a:r>
              <a:rPr lang="en-US" dirty="0"/>
              <a:t>EGR valve </a:t>
            </a:r>
            <a:r>
              <a:rPr lang="en-US" dirty="0" smtClean="0"/>
              <a:t>solenoids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Scan tool will </a:t>
            </a:r>
            <a:r>
              <a:rPr lang="en-US" dirty="0"/>
              <a:t>give readouts showing whether there is </a:t>
            </a:r>
            <a:r>
              <a:rPr lang="en-US" dirty="0" smtClean="0"/>
              <a:t>trouble with </a:t>
            </a:r>
            <a:r>
              <a:rPr lang="en-US" dirty="0"/>
              <a:t>any </a:t>
            </a:r>
            <a:r>
              <a:rPr lang="en-US" dirty="0" smtClean="0"/>
              <a:t>actuators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Scanning during a Test-Drive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25450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With </a:t>
            </a:r>
            <a:r>
              <a:rPr lang="en-US" dirty="0" smtClean="0"/>
              <a:t>a </a:t>
            </a:r>
            <a:r>
              <a:rPr lang="en-US" dirty="0"/>
              <a:t>scan </a:t>
            </a:r>
            <a:r>
              <a:rPr lang="en-US" dirty="0" smtClean="0"/>
              <a:t>tool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</a:t>
            </a:r>
            <a:r>
              <a:rPr lang="en-US" dirty="0"/>
              <a:t>for </a:t>
            </a:r>
            <a:r>
              <a:rPr lang="en-US" dirty="0" smtClean="0"/>
              <a:t>problems while </a:t>
            </a:r>
            <a:r>
              <a:rPr lang="en-US" dirty="0"/>
              <a:t>driving </a:t>
            </a:r>
            <a:r>
              <a:rPr lang="en-US" dirty="0" smtClean="0"/>
              <a:t>vehicle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imulate conditions present </a:t>
            </a:r>
            <a:r>
              <a:rPr lang="en-US" dirty="0"/>
              <a:t>when </a:t>
            </a:r>
            <a:r>
              <a:rPr lang="en-US" dirty="0" smtClean="0"/>
              <a:t>trouble happens</a:t>
            </a:r>
            <a:endParaRPr lang="en-US" dirty="0"/>
          </a:p>
        </p:txBody>
      </p:sp>
      <p:pic>
        <p:nvPicPr>
          <p:cNvPr id="64516" name="Content Placeholder 5" descr="24-18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0763" y="2519363"/>
            <a:ext cx="4038600" cy="2881312"/>
          </a:xfrm>
        </p:spPr>
      </p:pic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Erasing Trouble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Erasing trouble </a:t>
            </a:r>
            <a:r>
              <a:rPr lang="en-US" dirty="0"/>
              <a:t>c</a:t>
            </a:r>
            <a:r>
              <a:rPr lang="en-US" dirty="0" smtClean="0"/>
              <a:t>odes or clearing diagnostic codes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Clears stored </a:t>
            </a:r>
            <a:r>
              <a:rPr lang="en-US" dirty="0"/>
              <a:t>codes from </a:t>
            </a:r>
            <a:r>
              <a:rPr lang="en-US" dirty="0" smtClean="0"/>
              <a:t>computer memory </a:t>
            </a:r>
            <a:r>
              <a:rPr lang="en-US" dirty="0"/>
              <a:t>after system repairs have been </a:t>
            </a:r>
            <a:r>
              <a:rPr lang="en-US" dirty="0" smtClean="0"/>
              <a:t>made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 most cases, codes </a:t>
            </a:r>
            <a:r>
              <a:rPr lang="en-US" dirty="0" smtClean="0"/>
              <a:t>automatically erase after </a:t>
            </a:r>
            <a:r>
              <a:rPr lang="en-US" dirty="0"/>
              <a:t>30–50 engine starts or </a:t>
            </a:r>
            <a:r>
              <a:rPr lang="en-US" dirty="0" smtClean="0"/>
              <a:t>warm-ups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Erasing Trouble Codes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Various methods used </a:t>
            </a:r>
            <a:r>
              <a:rPr lang="en-US" dirty="0"/>
              <a:t>to erase trouble </a:t>
            </a:r>
            <a:r>
              <a:rPr lang="en-US" dirty="0" smtClean="0"/>
              <a:t>codes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a scan </a:t>
            </a:r>
            <a:r>
              <a:rPr lang="en-US" dirty="0" smtClean="0"/>
              <a:t>tool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Disconnect </a:t>
            </a:r>
            <a:r>
              <a:rPr lang="en-US" dirty="0" smtClean="0"/>
              <a:t>battery </a:t>
            </a:r>
            <a:r>
              <a:rPr lang="en-US" dirty="0"/>
              <a:t>ground cable or </a:t>
            </a:r>
            <a:r>
              <a:rPr lang="en-US" dirty="0" smtClean="0"/>
              <a:t>strap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Unplug </a:t>
            </a:r>
            <a:r>
              <a:rPr lang="en-US" dirty="0" smtClean="0"/>
              <a:t>fuse </a:t>
            </a:r>
            <a:r>
              <a:rPr lang="en-US" dirty="0"/>
              <a:t>to </a:t>
            </a:r>
            <a:r>
              <a:rPr lang="en-US" dirty="0" smtClean="0"/>
              <a:t>ECM</a:t>
            </a: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1286</Words>
  <Application>Microsoft Office PowerPoint</Application>
  <PresentationFormat>On-screen Show (4:3)</PresentationFormat>
  <Paragraphs>246</Paragraphs>
  <Slides>42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Title Slide</vt:lpstr>
      <vt:lpstr>4_Custom Design</vt:lpstr>
      <vt:lpstr>Ojectives</vt:lpstr>
      <vt:lpstr>Content</vt:lpstr>
      <vt:lpstr>PowerPoint Presentation</vt:lpstr>
      <vt:lpstr>24</vt:lpstr>
      <vt:lpstr>Objectives</vt:lpstr>
      <vt:lpstr>Objectives</vt:lpstr>
      <vt:lpstr>On-Board Diagnostic Systems</vt:lpstr>
      <vt:lpstr>On-Board Diagnostic Systems (Cont.)</vt:lpstr>
      <vt:lpstr>Early On-Board Diagnostic Systems</vt:lpstr>
      <vt:lpstr>Early On-Board Diagnostic Systems (Cont.)</vt:lpstr>
      <vt:lpstr>OBD II Systems</vt:lpstr>
      <vt:lpstr>OBD II Systems (Cont.)</vt:lpstr>
      <vt:lpstr>OBD II Systems (Cont.)</vt:lpstr>
      <vt:lpstr>OBD System Comparison </vt:lpstr>
      <vt:lpstr>Malfunction Indicator Light (MIL)</vt:lpstr>
      <vt:lpstr>Malfunction Indicator Light (Cont.)</vt:lpstr>
      <vt:lpstr>Diagnostic Trouble Codes</vt:lpstr>
      <vt:lpstr>Computer System Problems</vt:lpstr>
      <vt:lpstr>Computer System Problems (Cont.)</vt:lpstr>
      <vt:lpstr>Scan Tools </vt:lpstr>
      <vt:lpstr>Data Link Connector</vt:lpstr>
      <vt:lpstr>Data Link Connector (Cont.)</vt:lpstr>
      <vt:lpstr>Connecting the Scan Tool</vt:lpstr>
      <vt:lpstr>Using Scan Tools</vt:lpstr>
      <vt:lpstr>Using Scan Tools (Cont.)</vt:lpstr>
      <vt:lpstr> Information a Scan Tool Can Request</vt:lpstr>
      <vt:lpstr>Failure Record</vt:lpstr>
      <vt:lpstr>Diagnostic Trouble Code Identification</vt:lpstr>
      <vt:lpstr>OBD II Codes</vt:lpstr>
      <vt:lpstr>OBD II Codes (Cont.)</vt:lpstr>
      <vt:lpstr>OBD II Codes (Cont.)</vt:lpstr>
      <vt:lpstr>OBD II Codes (Cont.)</vt:lpstr>
      <vt:lpstr>Failure Types</vt:lpstr>
      <vt:lpstr>Computer System Failure Types</vt:lpstr>
      <vt:lpstr>Datastream Values</vt:lpstr>
      <vt:lpstr>Key-On/Engine-Off Diagnostics</vt:lpstr>
      <vt:lpstr>Wiggle Test</vt:lpstr>
      <vt:lpstr>Key-On/Engine-On Diagnostics</vt:lpstr>
      <vt:lpstr>Switch Diagnostic Test</vt:lpstr>
      <vt:lpstr>Actuator Diagnostic Test</vt:lpstr>
      <vt:lpstr>Actuator Diagnostic Test (Cont.)</vt:lpstr>
      <vt:lpstr>Scanning during a Test-Drive</vt:lpstr>
      <vt:lpstr>Erasing Trouble Codes</vt:lpstr>
      <vt:lpstr>Erasing Trouble Codes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2013-08-22T19:43:34Z</dcterms:created>
  <dcterms:modified xsi:type="dcterms:W3CDTF">2016-07-01T13:04:19Z</dcterms:modified>
</cp:coreProperties>
</file>