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53"/>
  </p:notesMasterIdLst>
  <p:sldIdLst>
    <p:sldId id="308" r:id="rId5"/>
    <p:sldId id="307" r:id="rId6"/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84" r:id="rId44"/>
    <p:sldId id="294" r:id="rId45"/>
    <p:sldId id="296" r:id="rId46"/>
    <p:sldId id="297" r:id="rId47"/>
    <p:sldId id="298" r:id="rId48"/>
    <p:sldId id="299" r:id="rId49"/>
    <p:sldId id="300" r:id="rId50"/>
    <p:sldId id="301" r:id="rId51"/>
    <p:sldId id="305" r:id="rId52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25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5B592C6-0066-470C-831E-A693BEAE6C9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43CE9AB-1442-47FD-80B1-0B796F3C2B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4941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F1B6FEC-E7B7-4C83-83B2-CDCE119A4AA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18F4ED-FB93-4413-A707-0C14EDACC4E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F6ABA58-AF9B-4B0D-B659-FF9A7FD2BE9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095F0D3-DC9C-49EF-9D4E-20150849EBC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2173A26-E3B8-4B84-BB40-BCF896DDA62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B0BE8B-DFF6-491E-959F-BE5013983D1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6347A74-8942-4B8B-8DED-6B1A816B13C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7AD22C4-AF58-4286-88D9-AB7857D084B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647E90D-3A89-40E2-89A9-2BBF8BBA8D7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2C8217E-4E4E-430B-846F-66349C34D96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DAA0CF2-A305-446D-A093-4C216C8CFF1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D9A6944-ADF8-4509-971A-5A150A9B5E3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AF6A84E-1A7E-4EDD-AB82-F00969AF0C7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EC4B78-7596-4BC9-B3FF-BC5B6EBE774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951F6B2-DCBC-4A8D-BBCA-3FA297E9051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B066A20-7E90-4175-A62F-63D84763FDC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285F002-1C2D-4DB9-99CE-A9A630C6425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F9CD337-D267-4D23-B06B-FA66AE34B37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9EADE38-94EF-4850-9F07-ED46F02DFFA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33F3764-9944-40B0-80C5-D5E7D3F2C1E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52F5B7-A863-4E6B-8B31-4FEBB406491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B78B7CF-8273-4011-931F-D32CEDFD45B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699F887-5C8E-4B9D-8CE3-56E01C45B2C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E29AA35-C165-42F0-96C7-BB71CB1233C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89CC267-2F62-41F9-8773-03048B75068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073A09-810F-4D84-9B25-30D5F4C0025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D255C7D-7FBC-45AA-8E09-37661A32640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5F1CA19-68A9-464D-8760-4A85883BAAE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9113DB1-BAC4-4249-87AF-083F1089868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B315978-C220-48DB-9B02-BFE6D674169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FBD5F70-7AD2-48EF-8E7F-5F693D4AE8E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C0E122D-D046-4C48-8B5C-AC6559F3429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77379C9-EA49-406B-AE26-1661CFAC2F4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1804050-9701-4B5E-A0FE-8001E6E1D8C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218B197-5878-4AE1-BB04-3FB1275FA38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184F382-D3ED-462E-9F0A-C03A48B7E90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3656056-AC85-476A-8677-7C07DE5E238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D25C14B-1DB5-4154-9D0E-35253A9E3BC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E83413C-F043-4F28-8E5F-13DD7B0F082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2ADD256-53DD-4A65-ABA2-F78CD048E8F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22BF50-1CFC-4544-BB2A-3FE8797C436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ACD1913-D3FE-42B4-91F9-AA081F1E05C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5B99DE6-DBFE-4AD2-8014-62357D8FC5F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76E30EB-AEC0-4579-893E-91D54178DCF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CA9478B-604E-413D-9EC7-1DCA38D2701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0169468-6B37-4A5D-998E-D30C56477C0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65B131-9F3E-4133-B363-A1A0707922A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730220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871273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5777757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938459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125482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462251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7913912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022245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6688774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945170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975840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12212" y="488275"/>
            <a:ext cx="3533323" cy="286605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l">
              <a:defRPr sz="16500" b="1" i="0" baseline="0">
                <a:solidFill>
                  <a:srgbClr val="8CB9DE"/>
                </a:solidFill>
                <a:latin typeface="Helvetica" pitchFamily="34" charset="0"/>
                <a:ea typeface="GungsuhChe" pitchFamily="49" charset="-127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11056" y="3346885"/>
            <a:ext cx="6383033" cy="2627786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00" b="1" i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1802167" y="2274175"/>
            <a:ext cx="3142696" cy="735363"/>
          </a:xfrm>
          <a:prstGeom prst="rect">
            <a:avLst/>
          </a:prstGeom>
        </p:spPr>
        <p:txBody>
          <a:bodyPr anchor="b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000" b="0" i="0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115413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0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64222330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414322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69703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59969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391305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7196967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1565850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593901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53288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57708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2844DE7-B24A-4849-84D3-06800E2F2C4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2505687-052B-4E4F-92FD-D34713B761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882872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571" y="159797"/>
            <a:ext cx="8549196" cy="75460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chemeClr val="bg1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180724"/>
            <a:ext cx="8575828" cy="5335485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494631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A4A42C9-3133-4D69-80ED-4596C2462E8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24A8700-F51C-4E92-94D6-664F970B91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905662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F263A90-CD62-4BDF-AA0B-75C347FC7AA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2C04860-F884-4F40-B5E2-FD24AFEF1C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658023"/>
      </p:ext>
    </p:extLst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BDFF5B-5E87-4564-B374-C8CFE556444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4254F7F-5673-416C-8836-0AEDB2C9BF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618301"/>
      </p:ext>
    </p:extLst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D606EE9-515B-4D0F-9216-A5DBBC3F7CE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3FF8C81-19A2-42B5-8793-41FB641CC3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561612"/>
      </p:ext>
    </p:extLst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F317E23-BAE6-4058-84FC-BBEB9A5C4CC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7EA377F-7435-4EF2-ACC0-14CE85169B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869992"/>
      </p:ext>
    </p:extLst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2AB280D-C2F7-4924-AF09-1F94FFC33BE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65BFB06-C638-4CCB-866F-B224462553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575978"/>
      </p:ext>
    </p:extLst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988BD40-9875-4D8A-9224-A1F8DBF8528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6F9FAAB-43C4-470F-B837-AD336DA10F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050786"/>
      </p:ext>
    </p:extLst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3EF8EA8-AF2A-469B-834A-829B8B868D8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09FCFE7-5DEC-478B-92F5-3689B64956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624211"/>
      </p:ext>
    </p:extLst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7A0E3AD-6F64-4083-94FD-6FA36EE5CCA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007DF8E-C5F2-484E-9522-CB930ACD66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248247"/>
      </p:ext>
    </p:extLst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AE84A2A-5B4A-41A0-8DF3-8C4B101A73C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D3734F7-2A8C-44B7-837D-1AD7555E7D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131678"/>
      </p:ext>
    </p:extLst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615" y="159796"/>
            <a:ext cx="8478174" cy="117185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482575"/>
            <a:ext cx="8575828" cy="5140170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907963"/>
      </p:ext>
    </p:extLst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3BE5D89-2793-4C43-8A8F-E4B60145CB7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7AE0185-8550-4A78-990C-55F4E93AD6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486188"/>
      </p:ext>
    </p:extLst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B4AAB8D-879B-4B51-BEE8-021FC6028AE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D1F9838-1FEE-4302-B442-730DB5EC1E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126065"/>
      </p:ext>
    </p:extLst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B3CCC7E-E617-43F8-B7D6-FAB0267D525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DBDB888-88DC-4816-915A-70CF3C9B56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12228"/>
      </p:ext>
    </p:extLst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146A7F1-BF49-4256-834E-EFEE671FDBA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80144C1-A0AE-41E2-93BC-F6C7FAC82B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696016"/>
      </p:ext>
    </p:extLst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79C62E1-DAFE-456C-B1CC-B65A61F940A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D007DBD-00EE-4FBC-8E87-5733AEC41D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904482"/>
      </p:ext>
    </p:extLst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753FF09-A153-41C4-BF8A-A2E9E18CDEE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6AE37FD-E29D-4BA7-9410-A0E1D3D891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44080"/>
      </p:ext>
    </p:extLst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D4F3EB9-F515-4059-9B34-85831995E3D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EC1044A-B27B-4DB9-99FC-17DC05FFD1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909884"/>
      </p:ext>
    </p:extLst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8B7DB3F-8722-44DB-9EC9-2B39EF07A50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AF2C5D2-7BAE-4565-9F18-F26B59080B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446829"/>
      </p:ext>
    </p:extLst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CA9300B-A610-447B-A11C-FC2A1059608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2C915C1-20EA-410D-8953-39D4CE65DF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809039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0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1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Michael O'Malley\mat17_ppt\00-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2" y="0"/>
            <a:ext cx="913451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title"/>
          </p:nvPr>
        </p:nvSpPr>
        <p:spPr bwMode="auto">
          <a:xfrm>
            <a:off x="4411663" y="488950"/>
            <a:ext cx="3533775" cy="2865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>
                <a:ea typeface="GungsuhChe"/>
              </a:rPr>
              <a:t>25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11338" y="3346450"/>
            <a:ext cx="6383337" cy="26289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Computer System Service</a:t>
            </a:r>
            <a:endParaRPr lang="en-US" dirty="0"/>
          </a:p>
        </p:txBody>
      </p:sp>
      <p:sp>
        <p:nvSpPr>
          <p:cNvPr id="23556" name="Content Placeholder 5"/>
          <p:cNvSpPr>
            <a:spLocks noGrp="1"/>
          </p:cNvSpPr>
          <p:nvPr>
            <p:ph idx="10"/>
          </p:nvPr>
        </p:nvSpPr>
        <p:spPr bwMode="auto">
          <a:xfrm>
            <a:off x="1801813" y="2274888"/>
            <a:ext cx="3143250" cy="735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Chapter</a:t>
            </a: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After studying this chapter, you will be able to: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Perform a visual inspection of the computer</a:t>
            </a:r>
            <a:r>
              <a:rPr lang="en-US" dirty="0" smtClean="0"/>
              <a:t>, its </a:t>
            </a:r>
            <a:r>
              <a:rPr lang="en-US" dirty="0"/>
              <a:t>sensors, actuators, and </a:t>
            </a:r>
            <a:r>
              <a:rPr lang="en-US" dirty="0" smtClean="0"/>
              <a:t>the systems they monitor </a:t>
            </a:r>
            <a:r>
              <a:rPr lang="en-US" dirty="0"/>
              <a:t>and control.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Test </a:t>
            </a:r>
            <a:r>
              <a:rPr lang="en-US" dirty="0"/>
              <a:t>sensors and their circuits.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</a:t>
            </a:r>
            <a:r>
              <a:rPr lang="en-US" dirty="0"/>
              <a:t>and replace sensors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Test and replace actuators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and replace a computer.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Program an EEPROM.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Demonstrate </a:t>
            </a:r>
            <a:r>
              <a:rPr lang="en-US" dirty="0"/>
              <a:t>safe working practices </a:t>
            </a:r>
            <a:r>
              <a:rPr lang="en-US" dirty="0" smtClean="0"/>
              <a:t>when servicing </a:t>
            </a:r>
            <a:r>
              <a:rPr lang="en-US" dirty="0"/>
              <a:t>automotive computers.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Correctly </a:t>
            </a:r>
            <a:r>
              <a:rPr lang="en-US" dirty="0"/>
              <a:t>answer ASE </a:t>
            </a:r>
            <a:r>
              <a:rPr lang="en-US" dirty="0" smtClean="0"/>
              <a:t>certification </a:t>
            </a:r>
            <a:r>
              <a:rPr lang="en-US" dirty="0"/>
              <a:t>test </a:t>
            </a:r>
            <a:r>
              <a:rPr lang="en-US" dirty="0" smtClean="0"/>
              <a:t>questions on </a:t>
            </a:r>
            <a:r>
              <a:rPr lang="en-US" dirty="0"/>
              <a:t>servicing computer system components.</a:t>
            </a:r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Computer System Service 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This chapter </a:t>
            </a:r>
            <a:r>
              <a:rPr lang="en-US" dirty="0" smtClean="0"/>
              <a:t>summarizes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How </a:t>
            </a:r>
            <a:r>
              <a:rPr lang="en-US" dirty="0"/>
              <a:t>to test computer components and </a:t>
            </a:r>
            <a:r>
              <a:rPr lang="en-US" dirty="0" smtClean="0"/>
              <a:t>circuits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Develop skills </a:t>
            </a:r>
            <a:r>
              <a:rPr lang="en-US" dirty="0"/>
              <a:t>needed to verify where problems </a:t>
            </a:r>
            <a:r>
              <a:rPr lang="en-US" dirty="0" smtClean="0"/>
              <a:t>are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After </a:t>
            </a:r>
            <a:r>
              <a:rPr lang="en-US" dirty="0" smtClean="0"/>
              <a:t>checking for trouble codes</a:t>
            </a:r>
            <a:r>
              <a:rPr lang="en-US" dirty="0"/>
              <a:t>, you can find the exact </a:t>
            </a:r>
            <a:r>
              <a:rPr lang="en-US" dirty="0" smtClean="0"/>
              <a:t>problem source </a:t>
            </a:r>
            <a:r>
              <a:rPr lang="en-US" dirty="0"/>
              <a:t>by doing pinpoint </a:t>
            </a:r>
            <a:r>
              <a:rPr lang="en-US" dirty="0" smtClean="0"/>
              <a:t>tests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 </a:t>
            </a:r>
            <a:r>
              <a:rPr lang="en-US" dirty="0"/>
              <a:t>Pinpoint tests are more specific tests of individual </a:t>
            </a:r>
            <a:r>
              <a:rPr lang="en-US" dirty="0" smtClean="0"/>
              <a:t>components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Preliminary Visual Inspection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Involves looking for </a:t>
            </a:r>
            <a:r>
              <a:rPr lang="en-US" dirty="0"/>
              <a:t>signs of obvious </a:t>
            </a:r>
            <a:r>
              <a:rPr lang="en-US" dirty="0" smtClean="0"/>
              <a:t>trouble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Loose wires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Leaking vacuum hoses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Part damage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KISS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Helpful </a:t>
            </a:r>
            <a:r>
              <a:rPr lang="en-US" dirty="0"/>
              <a:t>acronym </a:t>
            </a:r>
            <a:r>
              <a:rPr lang="en-US" dirty="0" smtClean="0"/>
              <a:t>for finding </a:t>
            </a:r>
            <a:r>
              <a:rPr lang="en-US" dirty="0"/>
              <a:t>performance problems on </a:t>
            </a:r>
            <a:r>
              <a:rPr lang="en-US" dirty="0" smtClean="0"/>
              <a:t>computer controlled vehicles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KISS </a:t>
            </a:r>
            <a:r>
              <a:rPr lang="en-US" dirty="0"/>
              <a:t>stands for “keep it simple</a:t>
            </a:r>
            <a:r>
              <a:rPr lang="en-US" dirty="0" smtClean="0"/>
              <a:t>, stupid”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Means start troubleshooting with simple </a:t>
            </a:r>
            <a:r>
              <a:rPr lang="en-US" dirty="0"/>
              <a:t>checks and </a:t>
            </a:r>
            <a:r>
              <a:rPr lang="en-US" dirty="0" smtClean="0"/>
              <a:t>tests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Electrical Component Damage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Things to </a:t>
            </a:r>
            <a:r>
              <a:rPr lang="en-US" dirty="0"/>
              <a:t>remember </a:t>
            </a:r>
            <a:r>
              <a:rPr lang="en-US" dirty="0" smtClean="0"/>
              <a:t>for semiconductor devices </a:t>
            </a:r>
            <a:r>
              <a:rPr lang="en-US" dirty="0"/>
              <a:t>and their </a:t>
            </a:r>
            <a:r>
              <a:rPr lang="en-US" dirty="0" smtClean="0"/>
              <a:t>wiring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When </a:t>
            </a:r>
            <a:r>
              <a:rPr lang="en-US" dirty="0" smtClean="0"/>
              <a:t>welding, disconnect battery </a:t>
            </a:r>
            <a:r>
              <a:rPr lang="en-US" dirty="0"/>
              <a:t>ground and disarm </a:t>
            </a:r>
            <a:r>
              <a:rPr lang="en-US" dirty="0" smtClean="0"/>
              <a:t>airbag 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Never disconnect </a:t>
            </a:r>
            <a:r>
              <a:rPr lang="en-US" dirty="0" smtClean="0"/>
              <a:t>battery cables with engine running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Electrical Component Damage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Do not disconnect or connect wiring, </a:t>
            </a:r>
            <a:r>
              <a:rPr lang="en-US" dirty="0" smtClean="0"/>
              <a:t>especially </a:t>
            </a:r>
            <a:r>
              <a:rPr lang="en-US" dirty="0"/>
              <a:t>computer wiring, with </a:t>
            </a:r>
            <a:r>
              <a:rPr lang="en-US" dirty="0" smtClean="0"/>
              <a:t>ignition </a:t>
            </a:r>
            <a:r>
              <a:rPr lang="en-US" dirty="0"/>
              <a:t>key </a:t>
            </a:r>
            <a:r>
              <a:rPr lang="en-US" dirty="0" smtClean="0"/>
              <a:t>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Make sure you do not reverse </a:t>
            </a:r>
            <a:r>
              <a:rPr lang="en-US" dirty="0" smtClean="0"/>
              <a:t>battery cable connections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Wear </a:t>
            </a:r>
            <a:r>
              <a:rPr lang="en-US" dirty="0" smtClean="0"/>
              <a:t>anti-static </a:t>
            </a:r>
            <a:r>
              <a:rPr lang="en-US" dirty="0"/>
              <a:t>wrist strap </a:t>
            </a:r>
            <a:r>
              <a:rPr lang="en-US" dirty="0" smtClean="0"/>
              <a:t>when handling </a:t>
            </a:r>
            <a:r>
              <a:rPr lang="en-US" dirty="0"/>
              <a:t>static-sensitive </a:t>
            </a:r>
            <a:r>
              <a:rPr lang="en-US" dirty="0" smtClean="0"/>
              <a:t>components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Electrical Component Damage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Use only high-impedance test lights and </a:t>
            </a:r>
            <a:r>
              <a:rPr lang="en-US" dirty="0" smtClean="0"/>
              <a:t>meters when </a:t>
            </a:r>
            <a:r>
              <a:rPr lang="en-US" dirty="0"/>
              <a:t>checking electronic circuits or </a:t>
            </a:r>
            <a:r>
              <a:rPr lang="en-US" dirty="0" smtClean="0"/>
              <a:t>wiring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Do not disconnect a scan tool from </a:t>
            </a:r>
            <a:r>
              <a:rPr lang="en-US" dirty="0" smtClean="0"/>
              <a:t>data link </a:t>
            </a:r>
            <a:r>
              <a:rPr lang="en-US" dirty="0"/>
              <a:t>connector </a:t>
            </a:r>
            <a:r>
              <a:rPr lang="en-US" dirty="0" smtClean="0"/>
              <a:t>with ignition </a:t>
            </a:r>
            <a:r>
              <a:rPr lang="en-US" dirty="0"/>
              <a:t>key </a:t>
            </a:r>
            <a:r>
              <a:rPr lang="en-US" dirty="0" smtClean="0"/>
              <a:t>on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Computer System Circuit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Basic </a:t>
            </a:r>
            <a:r>
              <a:rPr lang="en-US" dirty="0"/>
              <a:t>circuit </a:t>
            </a:r>
            <a:r>
              <a:rPr lang="en-US" dirty="0" smtClean="0"/>
              <a:t>problem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Caused </a:t>
            </a:r>
            <a:r>
              <a:rPr lang="en-US" dirty="0"/>
              <a:t>by </a:t>
            </a:r>
            <a:r>
              <a:rPr lang="en-US" dirty="0" smtClean="0"/>
              <a:t>problem </a:t>
            </a:r>
            <a:r>
              <a:rPr lang="en-US" dirty="0"/>
              <a:t>in </a:t>
            </a:r>
            <a:r>
              <a:rPr lang="en-US" dirty="0" smtClean="0"/>
              <a:t>circuit increasing or decreasing </a:t>
            </a:r>
            <a:r>
              <a:rPr lang="en-US" dirty="0"/>
              <a:t>current, resistance, or </a:t>
            </a:r>
            <a:r>
              <a:rPr lang="en-US" dirty="0" smtClean="0"/>
              <a:t>voltage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Almost all electrical-electronic problems are </a:t>
            </a:r>
            <a:r>
              <a:rPr lang="en-US" dirty="0" smtClean="0"/>
              <a:t>actually basic </a:t>
            </a:r>
            <a:r>
              <a:rPr lang="en-US" dirty="0"/>
              <a:t>circuit </a:t>
            </a:r>
            <a:r>
              <a:rPr lang="en-US" dirty="0" smtClean="0"/>
              <a:t>problems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Locating Computer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Ask yourself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What could be causing </a:t>
            </a:r>
            <a:r>
              <a:rPr lang="en-US" dirty="0" smtClean="0"/>
              <a:t>specific </a:t>
            </a:r>
            <a:r>
              <a:rPr lang="en-US" dirty="0"/>
              <a:t>symptoms</a:t>
            </a:r>
            <a:r>
              <a:rPr lang="en-US" dirty="0" smtClean="0"/>
              <a:t>?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How many components are affected</a:t>
            </a:r>
            <a:r>
              <a:rPr lang="en-US" dirty="0" smtClean="0"/>
              <a:t>?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Is </a:t>
            </a:r>
            <a:r>
              <a:rPr lang="en-US" dirty="0" smtClean="0"/>
              <a:t>problem </a:t>
            </a:r>
            <a:r>
              <a:rPr lang="en-US" dirty="0"/>
              <a:t>always present or is it </a:t>
            </a:r>
            <a:r>
              <a:rPr lang="en-US" dirty="0" smtClean="0"/>
              <a:t>intermittent?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Is </a:t>
            </a:r>
            <a:r>
              <a:rPr lang="en-US" dirty="0" smtClean="0"/>
              <a:t>problem’s </a:t>
            </a:r>
            <a:r>
              <a:rPr lang="en-US" dirty="0"/>
              <a:t>occurrence related to heat </a:t>
            </a:r>
            <a:r>
              <a:rPr lang="en-US" dirty="0" smtClean="0"/>
              <a:t>or cold?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Is </a:t>
            </a:r>
            <a:r>
              <a:rPr lang="en-US" dirty="0" smtClean="0"/>
              <a:t>problem’s </a:t>
            </a:r>
            <a:r>
              <a:rPr lang="en-US" dirty="0"/>
              <a:t>occurrence affected by moisture?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Stress 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Use </a:t>
            </a:r>
            <a:r>
              <a:rPr lang="en-US" dirty="0"/>
              <a:t>of heat, cold, </a:t>
            </a:r>
            <a:r>
              <a:rPr lang="en-US" dirty="0" smtClean="0"/>
              <a:t>or moisture </a:t>
            </a:r>
            <a:r>
              <a:rPr lang="en-US" dirty="0"/>
              <a:t>to simulate extreme operating </a:t>
            </a:r>
            <a:r>
              <a:rPr lang="en-US" dirty="0" smtClean="0"/>
              <a:t>conditions of components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Sensor and Actuator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Scan </a:t>
            </a:r>
            <a:r>
              <a:rPr lang="en-US" dirty="0"/>
              <a:t>tool </a:t>
            </a:r>
            <a:r>
              <a:rPr lang="en-US" dirty="0" smtClean="0"/>
              <a:t>used </a:t>
            </a:r>
            <a:r>
              <a:rPr lang="en-US" dirty="0"/>
              <a:t>to </a:t>
            </a:r>
            <a:r>
              <a:rPr lang="en-US" dirty="0" smtClean="0"/>
              <a:t>find problem circuits </a:t>
            </a:r>
            <a:r>
              <a:rPr lang="en-US" dirty="0"/>
              <a:t>and </a:t>
            </a:r>
            <a:r>
              <a:rPr lang="en-US" dirty="0" smtClean="0"/>
              <a:t>components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digital </a:t>
            </a:r>
            <a:r>
              <a:rPr lang="en-US" dirty="0" err="1" smtClean="0"/>
              <a:t>multimeter</a:t>
            </a:r>
            <a:r>
              <a:rPr lang="en-US" dirty="0"/>
              <a:t> </a:t>
            </a:r>
            <a:r>
              <a:rPr lang="en-US" dirty="0" smtClean="0"/>
              <a:t>to test specific components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Compare test results to factory specifications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test </a:t>
            </a:r>
            <a:r>
              <a:rPr lang="en-US" dirty="0"/>
              <a:t>value </a:t>
            </a:r>
            <a:r>
              <a:rPr lang="en-US" dirty="0" smtClean="0"/>
              <a:t>too </a:t>
            </a:r>
            <a:r>
              <a:rPr lang="en-US" dirty="0"/>
              <a:t>high or too </a:t>
            </a:r>
            <a:r>
              <a:rPr lang="en-US" dirty="0" smtClean="0"/>
              <a:t>low, sensor </a:t>
            </a:r>
            <a:r>
              <a:rPr lang="en-US" dirty="0"/>
              <a:t>or actuator is faulty </a:t>
            </a:r>
            <a:r>
              <a:rPr lang="en-US" dirty="0" smtClean="0"/>
              <a:t>and must </a:t>
            </a:r>
            <a:r>
              <a:rPr lang="en-US" dirty="0"/>
              <a:t>be </a:t>
            </a:r>
            <a:r>
              <a:rPr lang="en-US" dirty="0" smtClean="0"/>
              <a:t>replaced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Wiring Diagrams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Wiring diagram or </a:t>
            </a:r>
            <a:r>
              <a:rPr lang="en-US" dirty="0" smtClean="0"/>
              <a:t>schematics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S</a:t>
            </a:r>
            <a:r>
              <a:rPr lang="en-US" dirty="0" smtClean="0"/>
              <a:t>how color </a:t>
            </a:r>
            <a:r>
              <a:rPr lang="en-US" dirty="0"/>
              <a:t>codes of </a:t>
            </a:r>
            <a:r>
              <a:rPr lang="en-US" dirty="0" smtClean="0"/>
              <a:t>wires </a:t>
            </a:r>
            <a:r>
              <a:rPr lang="en-US" dirty="0"/>
              <a:t>and </a:t>
            </a:r>
            <a:r>
              <a:rPr lang="en-US" dirty="0" smtClean="0"/>
              <a:t>number of </a:t>
            </a:r>
            <a:r>
              <a:rPr lang="en-US" dirty="0"/>
              <a:t>connectors </a:t>
            </a:r>
            <a:r>
              <a:rPr lang="en-US" dirty="0" smtClean="0"/>
              <a:t>used </a:t>
            </a:r>
            <a:r>
              <a:rPr lang="en-US" dirty="0"/>
              <a:t>to feed signals </a:t>
            </a:r>
            <a:r>
              <a:rPr lang="en-US" dirty="0" smtClean="0"/>
              <a:t>from sensors </a:t>
            </a:r>
            <a:r>
              <a:rPr lang="en-US" dirty="0"/>
              <a:t>to </a:t>
            </a:r>
            <a:r>
              <a:rPr lang="en-US" dirty="0" smtClean="0"/>
              <a:t>computer </a:t>
            </a:r>
            <a:r>
              <a:rPr lang="en-US" dirty="0"/>
              <a:t>and </a:t>
            </a:r>
            <a:r>
              <a:rPr lang="en-US" dirty="0" smtClean="0"/>
              <a:t>out to actuators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Poor Electrical Connections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Most common cause </a:t>
            </a:r>
            <a:r>
              <a:rPr lang="en-US" dirty="0"/>
              <a:t>of electrical-related problems in a </a:t>
            </a:r>
            <a:r>
              <a:rPr lang="en-US" dirty="0" smtClean="0"/>
              <a:t>computer 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Wiggle </a:t>
            </a:r>
            <a:r>
              <a:rPr lang="en-US" dirty="0"/>
              <a:t>test </a:t>
            </a:r>
            <a:r>
              <a:rPr lang="en-US" dirty="0" smtClean="0"/>
              <a:t>finds </a:t>
            </a:r>
            <a:r>
              <a:rPr lang="en-US" dirty="0"/>
              <a:t>poor connections and intermittent </a:t>
            </a:r>
            <a:r>
              <a:rPr lang="en-US" dirty="0" smtClean="0"/>
              <a:t>problems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OBD </a:t>
            </a:r>
            <a:r>
              <a:rPr lang="en-US" dirty="0" smtClean="0"/>
              <a:t>II scan </a:t>
            </a:r>
            <a:r>
              <a:rPr lang="en-US" dirty="0"/>
              <a:t>tools </a:t>
            </a:r>
            <a:r>
              <a:rPr lang="en-US" dirty="0" smtClean="0"/>
              <a:t>help find </a:t>
            </a:r>
            <a:r>
              <a:rPr lang="en-US" dirty="0"/>
              <a:t>poor electrical </a:t>
            </a:r>
            <a:r>
              <a:rPr lang="en-US" dirty="0" smtClean="0"/>
              <a:t>connections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Vacuum Leaks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Frequently </a:t>
            </a:r>
            <a:r>
              <a:rPr lang="en-US" dirty="0"/>
              <a:t>caused by deteriorated</a:t>
            </a:r>
            <a:r>
              <a:rPr lang="en-US" dirty="0" smtClean="0"/>
              <a:t>, broken</a:t>
            </a:r>
            <a:r>
              <a:rPr lang="en-US" dirty="0"/>
              <a:t>, or loose vacuum </a:t>
            </a:r>
            <a:r>
              <a:rPr lang="en-US" dirty="0" smtClean="0"/>
              <a:t>hoses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Often </a:t>
            </a:r>
            <a:r>
              <a:rPr lang="en-US" dirty="0"/>
              <a:t>make </a:t>
            </a:r>
            <a:r>
              <a:rPr lang="en-US" dirty="0" smtClean="0"/>
              <a:t>hissing sound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Can upset computer system operation </a:t>
            </a:r>
            <a:r>
              <a:rPr lang="en-US" dirty="0"/>
              <a:t>and cause </a:t>
            </a:r>
            <a:r>
              <a:rPr lang="en-US" dirty="0" smtClean="0"/>
              <a:t>range </a:t>
            </a:r>
            <a:r>
              <a:rPr lang="en-US" dirty="0"/>
              <a:t>of </a:t>
            </a:r>
            <a:r>
              <a:rPr lang="en-US" dirty="0" smtClean="0"/>
              <a:t>symptoms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Some </a:t>
            </a:r>
            <a:r>
              <a:rPr lang="en-US" dirty="0"/>
              <a:t>engine </a:t>
            </a:r>
            <a:r>
              <a:rPr lang="en-US" dirty="0" smtClean="0"/>
              <a:t>sensors and </a:t>
            </a:r>
            <a:r>
              <a:rPr lang="en-US" dirty="0"/>
              <a:t>actuators rely on engine vacuum for </a:t>
            </a:r>
            <a:r>
              <a:rPr lang="en-US" dirty="0" smtClean="0"/>
              <a:t>operation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Sensor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Involves </a:t>
            </a:r>
            <a:r>
              <a:rPr lang="en-US" dirty="0"/>
              <a:t>testing and, if needed</a:t>
            </a:r>
            <a:r>
              <a:rPr lang="en-US" dirty="0" smtClean="0"/>
              <a:t>, replacing </a:t>
            </a:r>
            <a:r>
              <a:rPr lang="en-US" dirty="0"/>
              <a:t>computer system </a:t>
            </a:r>
            <a:r>
              <a:rPr lang="en-US" dirty="0" smtClean="0"/>
              <a:t>sensors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For testing purposes, </a:t>
            </a:r>
            <a:r>
              <a:rPr lang="en-US" dirty="0" smtClean="0"/>
              <a:t>classify </a:t>
            </a:r>
            <a:r>
              <a:rPr lang="en-US" dirty="0"/>
              <a:t>sensors </a:t>
            </a:r>
            <a:r>
              <a:rPr lang="en-US" dirty="0" smtClean="0"/>
              <a:t>into one </a:t>
            </a:r>
            <a:r>
              <a:rPr lang="en-US" dirty="0"/>
              <a:t>of two </a:t>
            </a:r>
            <a:r>
              <a:rPr lang="en-US" dirty="0" smtClean="0"/>
              <a:t>categories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Passive sensors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Active </a:t>
            </a:r>
            <a:r>
              <a:rPr lang="en-US" dirty="0"/>
              <a:t>sensors</a:t>
            </a:r>
          </a:p>
        </p:txBody>
      </p:sp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Passive Sensors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Passive </a:t>
            </a:r>
            <a:r>
              <a:rPr lang="en-US" dirty="0"/>
              <a:t>sensors do not generate </a:t>
            </a:r>
            <a:r>
              <a:rPr lang="en-US" dirty="0" smtClean="0"/>
              <a:t>own voltage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Computer </a:t>
            </a:r>
            <a:r>
              <a:rPr lang="en-US" dirty="0"/>
              <a:t>must feed them </a:t>
            </a:r>
            <a:r>
              <a:rPr lang="en-US" dirty="0" smtClean="0"/>
              <a:t>reference voltage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Passive sensors change internal resistance with change </a:t>
            </a:r>
            <a:r>
              <a:rPr lang="en-US" dirty="0"/>
              <a:t>in system or vehicle </a:t>
            </a:r>
            <a:r>
              <a:rPr lang="en-US" dirty="0" smtClean="0"/>
              <a:t>condition or operation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This </a:t>
            </a:r>
            <a:r>
              <a:rPr lang="en-US" dirty="0" smtClean="0"/>
              <a:t>modifies reference voltage</a:t>
            </a:r>
            <a:r>
              <a:rPr lang="en-US" dirty="0"/>
              <a:t>, which </a:t>
            </a:r>
            <a:r>
              <a:rPr lang="en-US" dirty="0" smtClean="0"/>
              <a:t>computer interprets </a:t>
            </a:r>
            <a:r>
              <a:rPr lang="en-US" dirty="0"/>
              <a:t>and </a:t>
            </a:r>
            <a:r>
              <a:rPr lang="en-US" dirty="0" smtClean="0"/>
              <a:t>uses </a:t>
            </a:r>
            <a:r>
              <a:rPr lang="en-US" dirty="0"/>
              <a:t>to </a:t>
            </a:r>
            <a:r>
              <a:rPr lang="en-US" dirty="0" smtClean="0"/>
              <a:t>control various systems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Testing Passive Sensors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337050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To test </a:t>
            </a:r>
            <a:r>
              <a:rPr lang="en-US" dirty="0" smtClean="0"/>
              <a:t>variable </a:t>
            </a:r>
            <a:r>
              <a:rPr lang="en-US" dirty="0"/>
              <a:t>resistance sensor with </a:t>
            </a:r>
            <a:r>
              <a:rPr lang="en-US" dirty="0" smtClean="0"/>
              <a:t>ohmmeter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Disconnect sensor wires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Connect test </a:t>
            </a:r>
            <a:r>
              <a:rPr lang="en-US" dirty="0"/>
              <a:t>leads </a:t>
            </a:r>
            <a:r>
              <a:rPr lang="en-US" dirty="0" smtClean="0"/>
              <a:t>to sensor terminals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Compare reading to manufacturer’s specifications</a:t>
            </a:r>
            <a:endParaRPr lang="en-US" dirty="0"/>
          </a:p>
        </p:txBody>
      </p:sp>
      <p:pic>
        <p:nvPicPr>
          <p:cNvPr id="41988" name="Content Placeholder 4" descr="25-04A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11725" y="2171700"/>
            <a:ext cx="4038600" cy="3382963"/>
          </a:xfrm>
        </p:spPr>
      </p:pic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Testing Passive Sensors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To check </a:t>
            </a:r>
            <a:r>
              <a:rPr lang="en-US" dirty="0" smtClean="0"/>
              <a:t>variable </a:t>
            </a:r>
            <a:r>
              <a:rPr lang="en-US" dirty="0"/>
              <a:t>resistance sensor </a:t>
            </a:r>
            <a:r>
              <a:rPr lang="en-US" dirty="0" smtClean="0"/>
              <a:t>with voltmeter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Connect voltmeter </a:t>
            </a:r>
            <a:r>
              <a:rPr lang="en-US" dirty="0"/>
              <a:t>in parallel </a:t>
            </a:r>
            <a:r>
              <a:rPr lang="en-US" dirty="0" smtClean="0"/>
              <a:t>with sensor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Be </a:t>
            </a:r>
            <a:r>
              <a:rPr lang="en-US" dirty="0"/>
              <a:t>sure to leave </a:t>
            </a:r>
            <a:r>
              <a:rPr lang="en-US" dirty="0" smtClean="0"/>
              <a:t>computer wires </a:t>
            </a:r>
            <a:r>
              <a:rPr lang="en-US" dirty="0"/>
              <a:t>connected to </a:t>
            </a:r>
            <a:r>
              <a:rPr lang="en-US" dirty="0" smtClean="0"/>
              <a:t>sensor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Measure voltage </a:t>
            </a:r>
            <a:r>
              <a:rPr lang="en-US" dirty="0"/>
              <a:t>drop across </a:t>
            </a:r>
            <a:r>
              <a:rPr lang="en-US" dirty="0" smtClean="0"/>
              <a:t>sensor </a:t>
            </a:r>
            <a:r>
              <a:rPr lang="en-US" dirty="0"/>
              <a:t>with </a:t>
            </a:r>
            <a:r>
              <a:rPr lang="en-US" dirty="0" smtClean="0"/>
              <a:t>computer reference voltage applied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Compare measurements to specifications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Testing Switching Sensors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4324350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Use ohmmeter </a:t>
            </a:r>
            <a:r>
              <a:rPr lang="en-US" dirty="0"/>
              <a:t>to </a:t>
            </a:r>
            <a:r>
              <a:rPr lang="en-US" dirty="0" smtClean="0"/>
              <a:t>check that switch </a:t>
            </a:r>
            <a:r>
              <a:rPr lang="en-US" dirty="0"/>
              <a:t>is opening and </a:t>
            </a:r>
            <a:r>
              <a:rPr lang="en-US" dirty="0" smtClean="0"/>
              <a:t>closing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Meter </a:t>
            </a:r>
            <a:r>
              <a:rPr lang="en-US" dirty="0"/>
              <a:t>should </a:t>
            </a:r>
            <a:r>
              <a:rPr lang="en-US" dirty="0" smtClean="0"/>
              <a:t>register infinite </a:t>
            </a:r>
            <a:r>
              <a:rPr lang="en-US" dirty="0"/>
              <a:t>ohms and then zero </a:t>
            </a:r>
            <a:r>
              <a:rPr lang="en-US" dirty="0" smtClean="0"/>
              <a:t>ohms</a:t>
            </a:r>
            <a:endParaRPr lang="en-US" dirty="0"/>
          </a:p>
        </p:txBody>
      </p:sp>
      <p:pic>
        <p:nvPicPr>
          <p:cNvPr id="44036" name="Content Placeholder 5" descr="25-04C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30763" y="2381250"/>
            <a:ext cx="4038600" cy="3351213"/>
          </a:xfrm>
        </p:spPr>
      </p:pic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Testing Reference Voltage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To measure reference voltage to </a:t>
            </a:r>
            <a:r>
              <a:rPr lang="en-US" dirty="0" smtClean="0"/>
              <a:t>passive sensor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Disconnect wires </a:t>
            </a:r>
            <a:r>
              <a:rPr lang="en-US" dirty="0"/>
              <a:t>leading to </a:t>
            </a:r>
            <a:r>
              <a:rPr lang="en-US" dirty="0" smtClean="0"/>
              <a:t>sensor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Connect digital </a:t>
            </a:r>
            <a:r>
              <a:rPr lang="en-US" dirty="0"/>
              <a:t>voltmeter to </a:t>
            </a:r>
            <a:r>
              <a:rPr lang="en-US" dirty="0" smtClean="0"/>
              <a:t>wires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Turn ignition </a:t>
            </a:r>
            <a:r>
              <a:rPr lang="en-US" dirty="0"/>
              <a:t>key on and note </a:t>
            </a:r>
            <a:r>
              <a:rPr lang="en-US" dirty="0" smtClean="0"/>
              <a:t>your readings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Compare voltage </a:t>
            </a:r>
            <a:r>
              <a:rPr lang="en-US" dirty="0"/>
              <a:t>readings </a:t>
            </a:r>
            <a:r>
              <a:rPr lang="en-US" dirty="0" smtClean="0"/>
              <a:t>to specifications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Open </a:t>
            </a:r>
            <a:r>
              <a:rPr lang="en-US" dirty="0"/>
              <a:t>circuit voltage should be </a:t>
            </a:r>
            <a:r>
              <a:rPr lang="en-US" dirty="0" smtClean="0"/>
              <a:t>about 5 volts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Active Sensors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Active </a:t>
            </a:r>
            <a:r>
              <a:rPr lang="en-US" dirty="0"/>
              <a:t>sensor produces its </a:t>
            </a:r>
            <a:r>
              <a:rPr lang="en-US" dirty="0" smtClean="0"/>
              <a:t>voltage </a:t>
            </a:r>
            <a:r>
              <a:rPr lang="en-US" dirty="0"/>
              <a:t>and sends it back to </a:t>
            </a:r>
            <a:r>
              <a:rPr lang="en-US" dirty="0" smtClean="0"/>
              <a:t>computer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Voltage produced </a:t>
            </a:r>
            <a:r>
              <a:rPr lang="en-US" dirty="0"/>
              <a:t>by </a:t>
            </a:r>
            <a:r>
              <a:rPr lang="en-US" dirty="0" smtClean="0"/>
              <a:t>active </a:t>
            </a:r>
            <a:r>
              <a:rPr lang="en-US" dirty="0"/>
              <a:t>sensor is very low, </a:t>
            </a:r>
            <a:r>
              <a:rPr lang="en-US" dirty="0" smtClean="0"/>
              <a:t>often under </a:t>
            </a:r>
            <a:r>
              <a:rPr lang="en-US" dirty="0"/>
              <a:t>1 </a:t>
            </a:r>
            <a:r>
              <a:rPr lang="en-US" dirty="0" smtClean="0"/>
              <a:t>volt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One poor electrical connection </a:t>
            </a:r>
            <a:r>
              <a:rPr lang="en-US" dirty="0" smtClean="0"/>
              <a:t>can keep low </a:t>
            </a:r>
            <a:r>
              <a:rPr lang="en-US" dirty="0"/>
              <a:t>voltage from </a:t>
            </a:r>
            <a:r>
              <a:rPr lang="en-US" dirty="0" smtClean="0"/>
              <a:t>returning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Testing Active Sensors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4489450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Ohmmeter connected to common </a:t>
            </a:r>
            <a:r>
              <a:rPr lang="en-US" dirty="0"/>
              <a:t>magnetic </a:t>
            </a:r>
            <a:r>
              <a:rPr lang="en-US" dirty="0" smtClean="0"/>
              <a:t>sensor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Ohmmeter will measure resistance </a:t>
            </a:r>
            <a:r>
              <a:rPr lang="en-US" dirty="0"/>
              <a:t>of </a:t>
            </a:r>
            <a:r>
              <a:rPr lang="en-US" dirty="0" smtClean="0"/>
              <a:t>coil winding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Replace sensor if </a:t>
            </a:r>
            <a:r>
              <a:rPr lang="en-US" dirty="0"/>
              <a:t>resistance is high or </a:t>
            </a:r>
            <a:r>
              <a:rPr lang="en-US" dirty="0" smtClean="0"/>
              <a:t>low</a:t>
            </a:r>
            <a:endParaRPr lang="en-US" dirty="0"/>
          </a:p>
        </p:txBody>
      </p:sp>
      <p:pic>
        <p:nvPicPr>
          <p:cNvPr id="47108" name="Content Placeholder 5" descr="25-06A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05400" y="2403475"/>
            <a:ext cx="4038600" cy="2919413"/>
          </a:xfrm>
        </p:spPr>
      </p:pic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Testing Active Sensors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310062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Ac </a:t>
            </a:r>
            <a:r>
              <a:rPr lang="en-US" dirty="0"/>
              <a:t>voltmeter </a:t>
            </a:r>
            <a:r>
              <a:rPr lang="en-US" dirty="0" smtClean="0"/>
              <a:t>connected </a:t>
            </a:r>
            <a:r>
              <a:rPr lang="en-US" dirty="0"/>
              <a:t>to </a:t>
            </a:r>
            <a:r>
              <a:rPr lang="en-US" dirty="0" smtClean="0"/>
              <a:t>magnetic sensor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Trigger </a:t>
            </a:r>
            <a:r>
              <a:rPr lang="en-US" dirty="0"/>
              <a:t>wheel must be </a:t>
            </a:r>
            <a:r>
              <a:rPr lang="en-US" dirty="0" smtClean="0"/>
              <a:t>rotated to generate voltage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Should produce about 1.5–3 </a:t>
            </a:r>
            <a:r>
              <a:rPr lang="en-US" dirty="0"/>
              <a:t>volts </a:t>
            </a:r>
            <a:r>
              <a:rPr lang="en-US" dirty="0" smtClean="0"/>
              <a:t>ac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Magnet </a:t>
            </a:r>
            <a:r>
              <a:rPr lang="en-US" dirty="0"/>
              <a:t>can </a:t>
            </a:r>
            <a:r>
              <a:rPr lang="en-US" dirty="0" smtClean="0"/>
              <a:t>be </a:t>
            </a:r>
            <a:r>
              <a:rPr lang="en-US" dirty="0"/>
              <a:t>passed </a:t>
            </a:r>
            <a:r>
              <a:rPr lang="en-US" dirty="0" smtClean="0"/>
              <a:t>by coil </a:t>
            </a:r>
            <a:r>
              <a:rPr lang="en-US" dirty="0"/>
              <a:t>to make it produce </a:t>
            </a:r>
            <a:r>
              <a:rPr lang="en-US" dirty="0" smtClean="0"/>
              <a:t>voltage</a:t>
            </a:r>
            <a:endParaRPr lang="en-US" dirty="0"/>
          </a:p>
        </p:txBody>
      </p:sp>
      <p:pic>
        <p:nvPicPr>
          <p:cNvPr id="5" name="Picture 4" descr="25-06B copy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147" y="2177394"/>
            <a:ext cx="4395216" cy="3889248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Testing Active Sensors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503737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Voltmeter connected to oxygen sensor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With engine </a:t>
            </a:r>
            <a:r>
              <a:rPr lang="en-US" dirty="0"/>
              <a:t>running </a:t>
            </a:r>
            <a:r>
              <a:rPr lang="en-US" dirty="0" smtClean="0"/>
              <a:t>in closed loop, voltmeter </a:t>
            </a:r>
            <a:r>
              <a:rPr lang="en-US" dirty="0"/>
              <a:t>should </a:t>
            </a:r>
            <a:r>
              <a:rPr lang="en-US" dirty="0" smtClean="0"/>
              <a:t>show sensor’s output voltage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output </a:t>
            </a:r>
            <a:r>
              <a:rPr lang="en-US" dirty="0"/>
              <a:t>voltage </a:t>
            </a:r>
            <a:r>
              <a:rPr lang="en-US" dirty="0" smtClean="0"/>
              <a:t>low </a:t>
            </a:r>
            <a:r>
              <a:rPr lang="en-US" dirty="0"/>
              <a:t>or high, </a:t>
            </a:r>
            <a:r>
              <a:rPr lang="en-US" dirty="0" smtClean="0"/>
              <a:t>sensor </a:t>
            </a:r>
            <a:r>
              <a:rPr lang="en-US" dirty="0"/>
              <a:t>may require </a:t>
            </a:r>
            <a:r>
              <a:rPr lang="en-US" dirty="0" smtClean="0"/>
              <a:t>replacement</a:t>
            </a:r>
            <a:endParaRPr lang="en-US" dirty="0"/>
          </a:p>
        </p:txBody>
      </p:sp>
      <p:pic>
        <p:nvPicPr>
          <p:cNvPr id="49156" name="Content Placeholder 4" descr="25-06C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2850" y="2384425"/>
            <a:ext cx="4038600" cy="2957513"/>
          </a:xfrm>
        </p:spPr>
      </p:pic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Replacing Sensors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Always purchase </a:t>
            </a:r>
            <a:r>
              <a:rPr lang="en-US" dirty="0" smtClean="0"/>
              <a:t>exact </a:t>
            </a:r>
            <a:r>
              <a:rPr lang="en-US" dirty="0"/>
              <a:t>sensor </a:t>
            </a:r>
            <a:r>
              <a:rPr lang="en-US" dirty="0" smtClean="0"/>
              <a:t>replacement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Release </a:t>
            </a:r>
            <a:r>
              <a:rPr lang="en-US" dirty="0" smtClean="0"/>
              <a:t>sensor </a:t>
            </a:r>
            <a:r>
              <a:rPr lang="en-US" dirty="0"/>
              <a:t>connector </a:t>
            </a:r>
            <a:r>
              <a:rPr lang="en-US" dirty="0" smtClean="0"/>
              <a:t>properly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Use special tools as </a:t>
            </a:r>
            <a:r>
              <a:rPr lang="en-US" dirty="0" smtClean="0"/>
              <a:t>needed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Some </a:t>
            </a:r>
            <a:r>
              <a:rPr lang="en-US" dirty="0"/>
              <a:t>sensors, </a:t>
            </a:r>
            <a:r>
              <a:rPr lang="en-US" dirty="0" smtClean="0"/>
              <a:t>such as </a:t>
            </a:r>
            <a:r>
              <a:rPr lang="en-US" dirty="0"/>
              <a:t>oxygen sensors, require </a:t>
            </a:r>
            <a:r>
              <a:rPr lang="en-US" dirty="0" smtClean="0"/>
              <a:t>use </a:t>
            </a:r>
            <a:r>
              <a:rPr lang="en-US" dirty="0"/>
              <a:t>of </a:t>
            </a:r>
            <a:r>
              <a:rPr lang="en-US" dirty="0" smtClean="0"/>
              <a:t>sensor socket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Socket with </a:t>
            </a:r>
            <a:r>
              <a:rPr lang="en-US" dirty="0"/>
              <a:t>deep pocket and </a:t>
            </a:r>
            <a:r>
              <a:rPr lang="en-US" dirty="0" smtClean="0"/>
              <a:t>cutout fitting </a:t>
            </a:r>
            <a:r>
              <a:rPr lang="en-US" dirty="0"/>
              <a:t>over </a:t>
            </a:r>
            <a:r>
              <a:rPr lang="en-US" dirty="0" smtClean="0"/>
              <a:t>sensor </a:t>
            </a:r>
            <a:r>
              <a:rPr lang="en-US" dirty="0"/>
              <a:t>and any </a:t>
            </a:r>
            <a:r>
              <a:rPr lang="en-US" dirty="0" smtClean="0"/>
              <a:t>wires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Use thread sealant </a:t>
            </a:r>
            <a:r>
              <a:rPr lang="en-US" dirty="0" smtClean="0"/>
              <a:t>sparingly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Replacing Sensors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Use thread and engine sealants </a:t>
            </a:r>
            <a:r>
              <a:rPr lang="en-US" dirty="0" smtClean="0"/>
              <a:t>safe for oxygen sensors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Tighten </a:t>
            </a:r>
            <a:r>
              <a:rPr lang="en-US" dirty="0" smtClean="0"/>
              <a:t>sensor properly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Adjust </a:t>
            </a:r>
            <a:r>
              <a:rPr lang="en-US" dirty="0" smtClean="0"/>
              <a:t>sensor</a:t>
            </a:r>
            <a:r>
              <a:rPr lang="en-US" dirty="0"/>
              <a:t>, if </a:t>
            </a:r>
            <a:r>
              <a:rPr lang="en-US" dirty="0" smtClean="0"/>
              <a:t>needed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Scan for trouble codes after sensor </a:t>
            </a:r>
            <a:r>
              <a:rPr lang="en-US" dirty="0" smtClean="0"/>
              <a:t>replacement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Actuator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Actuator service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Involves </a:t>
            </a:r>
            <a:r>
              <a:rPr lang="en-US" dirty="0"/>
              <a:t>testing </a:t>
            </a:r>
            <a:r>
              <a:rPr lang="en-US" dirty="0" smtClean="0"/>
              <a:t>actuators for possible problems and replacing </a:t>
            </a:r>
            <a:r>
              <a:rPr lang="en-US" dirty="0"/>
              <a:t>them, if </a:t>
            </a:r>
            <a:r>
              <a:rPr lang="en-US" dirty="0" smtClean="0"/>
              <a:t>necessary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Testing </a:t>
            </a:r>
            <a:r>
              <a:rPr lang="en-US" dirty="0" smtClean="0"/>
              <a:t>actuators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Actuators </a:t>
            </a:r>
            <a:r>
              <a:rPr lang="en-US" dirty="0"/>
              <a:t>are simply relays, solenoids, </a:t>
            </a:r>
            <a:r>
              <a:rPr lang="en-US" dirty="0" smtClean="0"/>
              <a:t>and motors</a:t>
            </a:r>
            <a:r>
              <a:rPr lang="en-US" dirty="0"/>
              <a:t>, </a:t>
            </a:r>
            <a:r>
              <a:rPr lang="en-US" dirty="0" smtClean="0"/>
              <a:t>and easy </a:t>
            </a:r>
            <a:r>
              <a:rPr lang="en-US" dirty="0"/>
              <a:t>to </a:t>
            </a:r>
            <a:r>
              <a:rPr lang="en-US" dirty="0" smtClean="0"/>
              <a:t>test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Testing Servo Motors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Voltage </a:t>
            </a:r>
            <a:r>
              <a:rPr lang="en-US" dirty="0"/>
              <a:t>source has been </a:t>
            </a:r>
            <a:r>
              <a:rPr lang="en-US" dirty="0" smtClean="0"/>
              <a:t>connected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Wiring harness </a:t>
            </a:r>
            <a:r>
              <a:rPr lang="en-US" dirty="0"/>
              <a:t>has been </a:t>
            </a:r>
            <a:r>
              <a:rPr lang="en-US" dirty="0" smtClean="0"/>
              <a:t>disconnected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Jumper wires </a:t>
            </a:r>
            <a:r>
              <a:rPr lang="en-US" dirty="0" smtClean="0"/>
              <a:t>feed current </a:t>
            </a:r>
            <a:r>
              <a:rPr lang="en-US" dirty="0"/>
              <a:t>directly to the </a:t>
            </a:r>
            <a:r>
              <a:rPr lang="en-US" dirty="0" smtClean="0"/>
              <a:t>motor</a:t>
            </a:r>
            <a:endParaRPr lang="en-US" dirty="0"/>
          </a:p>
        </p:txBody>
      </p:sp>
      <p:pic>
        <p:nvPicPr>
          <p:cNvPr id="6" name="Picture 5" descr="25-09A copy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3811" y="3008627"/>
            <a:ext cx="4472476" cy="3614423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Testing Solenoids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When jumper wires </a:t>
            </a:r>
            <a:r>
              <a:rPr lang="en-US" dirty="0" smtClean="0"/>
              <a:t>connect to vehicle’s </a:t>
            </a:r>
            <a:r>
              <a:rPr lang="en-US" dirty="0"/>
              <a:t>battery and </a:t>
            </a:r>
            <a:r>
              <a:rPr lang="en-US" dirty="0" smtClean="0"/>
              <a:t>solenoid</a:t>
            </a:r>
            <a:r>
              <a:rPr lang="en-US" dirty="0"/>
              <a:t>, </a:t>
            </a:r>
            <a:r>
              <a:rPr lang="en-US" dirty="0" smtClean="0"/>
              <a:t>solenoid should operate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Ohmmeter </a:t>
            </a:r>
            <a:r>
              <a:rPr lang="en-US" dirty="0"/>
              <a:t>can also be used to test </a:t>
            </a:r>
            <a:r>
              <a:rPr lang="en-US" dirty="0" smtClean="0"/>
              <a:t>solenoid</a:t>
            </a:r>
            <a:endParaRPr lang="en-US" dirty="0"/>
          </a:p>
        </p:txBody>
      </p:sp>
      <p:pic>
        <p:nvPicPr>
          <p:cNvPr id="5" name="Picture 4" descr="25-09B copy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6433" y="2977825"/>
            <a:ext cx="4543125" cy="364123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Testing Relays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281487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Check </a:t>
            </a:r>
            <a:r>
              <a:rPr lang="en-US" dirty="0" smtClean="0"/>
              <a:t>voltage </a:t>
            </a:r>
            <a:r>
              <a:rPr lang="en-US" dirty="0"/>
              <a:t>entering </a:t>
            </a:r>
            <a:r>
              <a:rPr lang="en-US" dirty="0" smtClean="0"/>
              <a:t>relay </a:t>
            </a:r>
            <a:r>
              <a:rPr lang="en-US" dirty="0"/>
              <a:t>and </a:t>
            </a:r>
            <a:r>
              <a:rPr lang="en-US" dirty="0" smtClean="0"/>
              <a:t>voltage leaving relay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Possible </a:t>
            </a:r>
            <a:r>
              <a:rPr lang="en-US" dirty="0"/>
              <a:t>that voltage is applied to </a:t>
            </a:r>
            <a:r>
              <a:rPr lang="en-US" dirty="0" smtClean="0"/>
              <a:t>relay, </a:t>
            </a:r>
            <a:r>
              <a:rPr lang="en-US" dirty="0"/>
              <a:t>but </a:t>
            </a:r>
            <a:r>
              <a:rPr lang="en-US" dirty="0" smtClean="0"/>
              <a:t>relay </a:t>
            </a:r>
            <a:r>
              <a:rPr lang="en-US" dirty="0"/>
              <a:t>points are not sending </a:t>
            </a:r>
            <a:r>
              <a:rPr lang="en-US" dirty="0" smtClean="0"/>
              <a:t>voltage to controlled device</a:t>
            </a:r>
            <a:endParaRPr lang="en-US" dirty="0"/>
          </a:p>
        </p:txBody>
      </p:sp>
      <p:pic>
        <p:nvPicPr>
          <p:cNvPr id="5" name="Picture 4" descr="25-09C copy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6496" y="2162230"/>
            <a:ext cx="4572084" cy="3661054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Relays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Relays </a:t>
            </a:r>
            <a:r>
              <a:rPr lang="en-US" dirty="0" smtClean="0"/>
              <a:t>are almost </a:t>
            </a:r>
            <a:r>
              <a:rPr lang="en-US" dirty="0"/>
              <a:t>anywhere on </a:t>
            </a:r>
            <a:r>
              <a:rPr lang="en-US" dirty="0" smtClean="0"/>
              <a:t>vehicle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 engine compartment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Under dash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Under seat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I</a:t>
            </a:r>
            <a:r>
              <a:rPr lang="en-US" dirty="0" smtClean="0"/>
              <a:t>n trunk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Junction </a:t>
            </a:r>
            <a:r>
              <a:rPr lang="en-US" dirty="0"/>
              <a:t>block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Encloses </a:t>
            </a:r>
            <a:r>
              <a:rPr lang="en-US" dirty="0"/>
              <a:t>most or </a:t>
            </a:r>
            <a:r>
              <a:rPr lang="en-US" dirty="0" smtClean="0"/>
              <a:t>all of vehicle’s mechanical </a:t>
            </a:r>
            <a:r>
              <a:rPr lang="en-US" dirty="0"/>
              <a:t>relays in </a:t>
            </a:r>
            <a:r>
              <a:rPr lang="en-US" dirty="0" smtClean="0"/>
              <a:t>single </a:t>
            </a:r>
            <a:r>
              <a:rPr lang="en-US" dirty="0"/>
              <a:t>housing</a:t>
            </a:r>
          </a:p>
        </p:txBody>
      </p:sp>
    </p:spTree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Replacing Actuators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Do not damage </a:t>
            </a:r>
            <a:r>
              <a:rPr lang="en-US" dirty="0" smtClean="0"/>
              <a:t>wire </a:t>
            </a:r>
            <a:r>
              <a:rPr lang="en-US" dirty="0"/>
              <a:t>connectors </a:t>
            </a:r>
            <a:r>
              <a:rPr lang="en-US" dirty="0" smtClean="0"/>
              <a:t>when releasing them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Do not drop </a:t>
            </a:r>
            <a:r>
              <a:rPr lang="en-US" dirty="0" smtClean="0"/>
              <a:t>mounting </a:t>
            </a:r>
            <a:r>
              <a:rPr lang="en-US" dirty="0"/>
              <a:t>screws </a:t>
            </a:r>
            <a:r>
              <a:rPr lang="en-US" dirty="0" smtClean="0"/>
              <a:t>during removal </a:t>
            </a:r>
            <a:r>
              <a:rPr lang="en-US" dirty="0"/>
              <a:t>or </a:t>
            </a:r>
            <a:r>
              <a:rPr lang="en-US" dirty="0" smtClean="0"/>
              <a:t>installation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Make sure you have </a:t>
            </a:r>
            <a:r>
              <a:rPr lang="en-US" dirty="0" smtClean="0"/>
              <a:t>correct replacement actuator </a:t>
            </a:r>
            <a:r>
              <a:rPr lang="en-US" dirty="0"/>
              <a:t>before </a:t>
            </a:r>
            <a:r>
              <a:rPr lang="en-US" dirty="0" smtClean="0"/>
              <a:t>installation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Check that </a:t>
            </a:r>
            <a:r>
              <a:rPr lang="en-US" dirty="0" smtClean="0"/>
              <a:t>actuator </a:t>
            </a:r>
            <a:r>
              <a:rPr lang="en-US" dirty="0"/>
              <a:t>is fully seated </a:t>
            </a:r>
            <a:r>
              <a:rPr lang="en-US" dirty="0" smtClean="0"/>
              <a:t>before tightening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Double-check </a:t>
            </a:r>
            <a:r>
              <a:rPr lang="en-US" dirty="0"/>
              <a:t>actuator operation after </a:t>
            </a:r>
            <a:r>
              <a:rPr lang="en-US" dirty="0" smtClean="0"/>
              <a:t>replacement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Computer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Involves </a:t>
            </a:r>
            <a:r>
              <a:rPr lang="en-US" dirty="0"/>
              <a:t>replacing or </a:t>
            </a:r>
            <a:r>
              <a:rPr lang="en-US" dirty="0" smtClean="0"/>
              <a:t>reprogramming the computer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Computer </a:t>
            </a:r>
            <a:r>
              <a:rPr lang="en-US" dirty="0"/>
              <a:t>is </a:t>
            </a:r>
            <a:r>
              <a:rPr lang="en-US" dirty="0" smtClean="0"/>
              <a:t>last component </a:t>
            </a:r>
            <a:r>
              <a:rPr lang="en-US" dirty="0"/>
              <a:t>to be suspected of being </a:t>
            </a:r>
            <a:r>
              <a:rPr lang="en-US" dirty="0" smtClean="0"/>
              <a:t>problem source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Measuring Computer Output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Defective computer often identified </a:t>
            </a:r>
            <a:r>
              <a:rPr lang="en-US" dirty="0"/>
              <a:t>through </a:t>
            </a:r>
            <a:r>
              <a:rPr lang="en-US" dirty="0" smtClean="0"/>
              <a:t>process of elimination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Computer output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Can </a:t>
            </a:r>
            <a:r>
              <a:rPr lang="en-US" dirty="0"/>
              <a:t>be </a:t>
            </a:r>
            <a:r>
              <a:rPr lang="en-US" dirty="0" smtClean="0"/>
              <a:t>reference voltage </a:t>
            </a:r>
            <a:r>
              <a:rPr lang="en-US" dirty="0"/>
              <a:t>to </a:t>
            </a:r>
            <a:r>
              <a:rPr lang="en-US" dirty="0" smtClean="0"/>
              <a:t>sensor </a:t>
            </a:r>
            <a:r>
              <a:rPr lang="en-US" dirty="0"/>
              <a:t>or </a:t>
            </a:r>
            <a:r>
              <a:rPr lang="en-US" dirty="0" smtClean="0"/>
              <a:t>supply </a:t>
            </a:r>
            <a:r>
              <a:rPr lang="en-US" dirty="0"/>
              <a:t>voltage to </a:t>
            </a:r>
            <a:r>
              <a:rPr lang="en-US" dirty="0" smtClean="0"/>
              <a:t>actuator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Most </a:t>
            </a:r>
            <a:r>
              <a:rPr lang="en-US" dirty="0" smtClean="0"/>
              <a:t>computers produce reference </a:t>
            </a:r>
            <a:r>
              <a:rPr lang="en-US" dirty="0"/>
              <a:t>voltage of about 5 </a:t>
            </a:r>
            <a:r>
              <a:rPr lang="en-US" dirty="0" smtClean="0"/>
              <a:t>volts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If reference </a:t>
            </a:r>
            <a:r>
              <a:rPr lang="en-US" dirty="0"/>
              <a:t>voltage </a:t>
            </a:r>
            <a:r>
              <a:rPr lang="en-US" dirty="0" smtClean="0"/>
              <a:t>not </a:t>
            </a:r>
            <a:r>
              <a:rPr lang="en-US" dirty="0"/>
              <a:t>correct, check </a:t>
            </a:r>
            <a:r>
              <a:rPr lang="en-US" dirty="0" smtClean="0"/>
              <a:t>wiring before </a:t>
            </a:r>
            <a:r>
              <a:rPr lang="en-US" dirty="0"/>
              <a:t>condemning </a:t>
            </a:r>
            <a:r>
              <a:rPr lang="en-US" dirty="0" smtClean="0"/>
              <a:t>computer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Measuring Computer Output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Every input </a:t>
            </a:r>
            <a:r>
              <a:rPr lang="en-US" dirty="0"/>
              <a:t>and output </a:t>
            </a:r>
            <a:r>
              <a:rPr lang="en-US" dirty="0" smtClean="0"/>
              <a:t>passes through individual </a:t>
            </a:r>
            <a:r>
              <a:rPr lang="en-US" dirty="0"/>
              <a:t>metal terminal, or pin</a:t>
            </a:r>
            <a:r>
              <a:rPr lang="en-US" dirty="0" smtClean="0"/>
              <a:t>, which </a:t>
            </a:r>
            <a:r>
              <a:rPr lang="en-US" dirty="0"/>
              <a:t>plugs into </a:t>
            </a:r>
            <a:r>
              <a:rPr lang="en-US" dirty="0" smtClean="0"/>
              <a:t>wiring harness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Pin numbers </a:t>
            </a:r>
            <a:r>
              <a:rPr lang="en-US" dirty="0"/>
              <a:t>identify </a:t>
            </a:r>
            <a:r>
              <a:rPr lang="en-US" dirty="0" smtClean="0"/>
              <a:t>location </a:t>
            </a:r>
            <a:r>
              <a:rPr lang="en-US" dirty="0"/>
              <a:t>and purpose </a:t>
            </a:r>
            <a:r>
              <a:rPr lang="en-US" dirty="0" smtClean="0"/>
              <a:t>of </a:t>
            </a:r>
            <a:r>
              <a:rPr lang="en-US" dirty="0"/>
              <a:t>each </a:t>
            </a:r>
            <a:r>
              <a:rPr lang="en-US" dirty="0" smtClean="0"/>
              <a:t>terminal in computer </a:t>
            </a:r>
            <a:r>
              <a:rPr lang="en-US" dirty="0"/>
              <a:t>wiring harness </a:t>
            </a:r>
            <a:r>
              <a:rPr lang="en-US" dirty="0" smtClean="0"/>
              <a:t>connector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Probe </a:t>
            </a:r>
            <a:r>
              <a:rPr lang="en-US" dirty="0"/>
              <a:t>computer terminal pins </a:t>
            </a:r>
            <a:r>
              <a:rPr lang="en-US" dirty="0" smtClean="0"/>
              <a:t>to find source </a:t>
            </a:r>
            <a:r>
              <a:rPr lang="en-US" dirty="0"/>
              <a:t>of complex </a:t>
            </a:r>
            <a:r>
              <a:rPr lang="en-US" dirty="0" smtClean="0"/>
              <a:t>problems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Saving Memory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468312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Memory </a:t>
            </a:r>
            <a:r>
              <a:rPr lang="en-US" dirty="0"/>
              <a:t>saver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Supplies enough power </a:t>
            </a:r>
            <a:r>
              <a:rPr lang="en-US" dirty="0"/>
              <a:t>to </a:t>
            </a:r>
            <a:r>
              <a:rPr lang="en-US" dirty="0" smtClean="0"/>
              <a:t>keep </a:t>
            </a:r>
            <a:r>
              <a:rPr lang="en-US" dirty="0"/>
              <a:t>clock, stereo, and computer </a:t>
            </a:r>
            <a:r>
              <a:rPr lang="en-US" dirty="0" smtClean="0"/>
              <a:t>from losing stored information</a:t>
            </a:r>
            <a:endParaRPr lang="en-US" dirty="0"/>
          </a:p>
        </p:txBody>
      </p:sp>
      <p:pic>
        <p:nvPicPr>
          <p:cNvPr id="61444" name="Content Placeholder 5" descr="25-11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08613" y="1731963"/>
            <a:ext cx="3590925" cy="4849812"/>
          </a:xfrm>
        </p:spPr>
      </p:pic>
      <p:sp>
        <p:nvSpPr>
          <p:cNvPr id="61445" name="TextBox 4"/>
          <p:cNvSpPr txBox="1">
            <a:spLocks noChangeArrowheads="1"/>
          </p:cNvSpPr>
          <p:nvPr/>
        </p:nvSpPr>
        <p:spPr bwMode="auto">
          <a:xfrm>
            <a:off x="4346575" y="6315075"/>
            <a:ext cx="27717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(OTC/SPX Corp.)</a:t>
            </a:r>
          </a:p>
        </p:txBody>
      </p:sp>
    </p:spTree>
  </p:cSld>
  <p:clrMapOvr>
    <a:masterClrMapping/>
  </p:clrMapOvr>
  <p:transition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Computer Replacement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Before disconnecting </a:t>
            </a:r>
            <a:r>
              <a:rPr lang="en-US" dirty="0" smtClean="0"/>
              <a:t>battery </a:t>
            </a:r>
            <a:r>
              <a:rPr lang="en-US" dirty="0"/>
              <a:t>and </a:t>
            </a:r>
            <a:r>
              <a:rPr lang="en-US" dirty="0" smtClean="0"/>
              <a:t>removing computer, scan computer </a:t>
            </a:r>
            <a:r>
              <a:rPr lang="en-US" dirty="0"/>
              <a:t>and obtain </a:t>
            </a:r>
            <a:r>
              <a:rPr lang="en-US" dirty="0" smtClean="0"/>
              <a:t>PROM identification number or </a:t>
            </a:r>
            <a:r>
              <a:rPr lang="en-US" dirty="0"/>
              <a:t>EEPROM calibration </a:t>
            </a:r>
            <a:r>
              <a:rPr lang="en-US" dirty="0" smtClean="0"/>
              <a:t>number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Needed </a:t>
            </a:r>
            <a:r>
              <a:rPr lang="en-US" dirty="0"/>
              <a:t>to check for updated </a:t>
            </a:r>
            <a:r>
              <a:rPr lang="en-US" dirty="0" smtClean="0"/>
              <a:t>PROMs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External identification </a:t>
            </a:r>
            <a:r>
              <a:rPr lang="en-US" dirty="0"/>
              <a:t>numbers </a:t>
            </a:r>
            <a:r>
              <a:rPr lang="en-US" dirty="0" smtClean="0"/>
              <a:t>not </a:t>
            </a:r>
            <a:r>
              <a:rPr lang="en-US" dirty="0"/>
              <a:t>always placed </a:t>
            </a:r>
            <a:r>
              <a:rPr lang="en-US" dirty="0" smtClean="0"/>
              <a:t>on PROM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Computer Replacement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When removing a </a:t>
            </a:r>
            <a:r>
              <a:rPr lang="en-US" dirty="0" smtClean="0"/>
              <a:t>computer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I</a:t>
            </a:r>
            <a:r>
              <a:rPr lang="en-US" dirty="0" smtClean="0"/>
              <a:t>gnition key should </a:t>
            </a:r>
            <a:r>
              <a:rPr lang="en-US" dirty="0"/>
              <a:t>be off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V</a:t>
            </a:r>
            <a:r>
              <a:rPr lang="en-US" dirty="0" smtClean="0"/>
              <a:t>ehicle’s </a:t>
            </a:r>
            <a:r>
              <a:rPr lang="en-US" dirty="0"/>
              <a:t>negative </a:t>
            </a:r>
            <a:r>
              <a:rPr lang="en-US" dirty="0" smtClean="0"/>
              <a:t>battery cable should be disconnected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</a:t>
            </a:r>
            <a:r>
              <a:rPr lang="en-US" dirty="0"/>
              <a:t>shields or </a:t>
            </a:r>
            <a:r>
              <a:rPr lang="en-US" dirty="0" smtClean="0"/>
              <a:t>components necessary </a:t>
            </a:r>
            <a:r>
              <a:rPr lang="en-US" dirty="0"/>
              <a:t>to access the </a:t>
            </a:r>
            <a:r>
              <a:rPr lang="en-US" dirty="0" smtClean="0"/>
              <a:t>computer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Unbolt brackets </a:t>
            </a:r>
            <a:r>
              <a:rPr lang="en-US" dirty="0"/>
              <a:t>holding </a:t>
            </a:r>
            <a:r>
              <a:rPr lang="en-US" dirty="0" smtClean="0"/>
              <a:t>computer </a:t>
            </a:r>
            <a:r>
              <a:rPr lang="en-US" dirty="0"/>
              <a:t>in </a:t>
            </a:r>
            <a:r>
              <a:rPr lang="en-US" dirty="0" smtClean="0"/>
              <a:t>place 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Unplug computer connectors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EEPROM Programming Using Computerized Equipment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Most newer computers </a:t>
            </a:r>
            <a:r>
              <a:rPr lang="en-US" dirty="0" smtClean="0"/>
              <a:t>use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EEPROM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Electrically Erasable Programmable </a:t>
            </a:r>
            <a:r>
              <a:rPr lang="en-US" dirty="0"/>
              <a:t>Read Only Memory </a:t>
            </a:r>
            <a:endParaRPr 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FEPROM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Flash </a:t>
            </a:r>
            <a:r>
              <a:rPr lang="en-US" dirty="0"/>
              <a:t>Erasable Programmable Read Only </a:t>
            </a:r>
            <a:r>
              <a:rPr lang="en-US" dirty="0" smtClean="0"/>
              <a:t>Memory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EEPROMs </a:t>
            </a:r>
            <a:r>
              <a:rPr lang="en-US" dirty="0" smtClean="0"/>
              <a:t>programmed </a:t>
            </a:r>
            <a:r>
              <a:rPr lang="en-US" dirty="0"/>
              <a:t>using </a:t>
            </a:r>
            <a:r>
              <a:rPr lang="en-US" dirty="0" smtClean="0"/>
              <a:t>method </a:t>
            </a:r>
            <a:r>
              <a:rPr lang="en-US" dirty="0"/>
              <a:t>referred to as flash </a:t>
            </a:r>
            <a:r>
              <a:rPr lang="en-US" dirty="0" smtClean="0"/>
              <a:t>programming</a:t>
            </a:r>
            <a:endParaRPr lang="en-US" dirty="0"/>
          </a:p>
          <a:p>
            <a:pPr marL="0" indent="0">
              <a:buFont typeface="Arial" charset="0"/>
              <a:buNone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EEPROM Direct Programming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Direct programming </a:t>
            </a:r>
            <a:r>
              <a:rPr lang="en-US" dirty="0" smtClean="0"/>
              <a:t>uses service computer or laptop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Fastest </a:t>
            </a:r>
            <a:r>
              <a:rPr lang="en-US" dirty="0"/>
              <a:t>and </a:t>
            </a:r>
            <a:r>
              <a:rPr lang="en-US" dirty="0" smtClean="0"/>
              <a:t>simplest method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New </a:t>
            </a:r>
            <a:r>
              <a:rPr lang="en-US" dirty="0"/>
              <a:t>information </a:t>
            </a:r>
            <a:r>
              <a:rPr lang="en-US" dirty="0" smtClean="0"/>
              <a:t>downloaded by attaching shop </a:t>
            </a:r>
            <a:r>
              <a:rPr lang="en-US" dirty="0"/>
              <a:t>recalibration device </a:t>
            </a:r>
            <a:r>
              <a:rPr lang="en-US" dirty="0" smtClean="0"/>
              <a:t>directly </a:t>
            </a:r>
            <a:r>
              <a:rPr lang="en-US" dirty="0"/>
              <a:t>to </a:t>
            </a:r>
            <a:r>
              <a:rPr lang="en-US" dirty="0" smtClean="0"/>
              <a:t>data </a:t>
            </a:r>
            <a:r>
              <a:rPr lang="en-US" dirty="0"/>
              <a:t>link </a:t>
            </a:r>
            <a:r>
              <a:rPr lang="en-US" dirty="0" smtClean="0"/>
              <a:t>connector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EEPROM Remote Programming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Remote programming </a:t>
            </a:r>
            <a:r>
              <a:rPr lang="en-US" dirty="0" smtClean="0"/>
              <a:t>done </a:t>
            </a:r>
            <a:r>
              <a:rPr lang="en-US" dirty="0"/>
              <a:t>with </a:t>
            </a:r>
            <a:r>
              <a:rPr lang="en-US" dirty="0" smtClean="0"/>
              <a:t>vehicle’s computer removed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Used </a:t>
            </a:r>
            <a:r>
              <a:rPr lang="en-US" dirty="0"/>
              <a:t>when changes </a:t>
            </a:r>
            <a:r>
              <a:rPr lang="en-US" dirty="0" smtClean="0"/>
              <a:t>must be </a:t>
            </a:r>
            <a:r>
              <a:rPr lang="en-US" dirty="0"/>
              <a:t>made through </a:t>
            </a:r>
            <a:r>
              <a:rPr lang="en-US" dirty="0" smtClean="0"/>
              <a:t>direct </a:t>
            </a:r>
            <a:r>
              <a:rPr lang="en-US" dirty="0"/>
              <a:t>modem connection to </a:t>
            </a:r>
            <a:r>
              <a:rPr lang="en-US" dirty="0" smtClean="0"/>
              <a:t>manufacturer’s database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Can </a:t>
            </a:r>
            <a:r>
              <a:rPr lang="en-US" dirty="0"/>
              <a:t>also be done in cases </a:t>
            </a:r>
            <a:r>
              <a:rPr lang="en-US" dirty="0" smtClean="0"/>
              <a:t>where direct </a:t>
            </a:r>
            <a:r>
              <a:rPr lang="en-US" dirty="0"/>
              <a:t>programming is not practical or </a:t>
            </a:r>
            <a:r>
              <a:rPr lang="en-US" dirty="0" smtClean="0"/>
              <a:t>possible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EEPROM Programming Procedure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Make </a:t>
            </a:r>
            <a:r>
              <a:rPr lang="en-US" dirty="0"/>
              <a:t>sure </a:t>
            </a:r>
            <a:r>
              <a:rPr lang="en-US" dirty="0" smtClean="0"/>
              <a:t>vehicle’s </a:t>
            </a:r>
            <a:r>
              <a:rPr lang="en-US" dirty="0"/>
              <a:t>battery is </a:t>
            </a:r>
            <a:r>
              <a:rPr lang="en-US" dirty="0" smtClean="0"/>
              <a:t>fully charged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Connect programming computer </a:t>
            </a:r>
            <a:r>
              <a:rPr lang="en-US" dirty="0"/>
              <a:t>or scan tool to </a:t>
            </a:r>
            <a:r>
              <a:rPr lang="en-US" dirty="0" smtClean="0"/>
              <a:t>data </a:t>
            </a:r>
            <a:r>
              <a:rPr lang="en-US" dirty="0"/>
              <a:t>link </a:t>
            </a:r>
            <a:r>
              <a:rPr lang="en-US" dirty="0" smtClean="0"/>
              <a:t>connector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Make any other </a:t>
            </a:r>
            <a:r>
              <a:rPr lang="en-US" dirty="0" smtClean="0"/>
              <a:t>connections </a:t>
            </a:r>
            <a:r>
              <a:rPr lang="en-US" dirty="0"/>
              <a:t>as </a:t>
            </a:r>
            <a:r>
              <a:rPr lang="en-US" dirty="0" smtClean="0"/>
              <a:t>needed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E</a:t>
            </a:r>
            <a:r>
              <a:rPr lang="en-US" dirty="0" smtClean="0"/>
              <a:t>nter vehicle information as prompted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Go </a:t>
            </a:r>
            <a:r>
              <a:rPr lang="en-US" dirty="0"/>
              <a:t>to </a:t>
            </a:r>
            <a:r>
              <a:rPr lang="en-US" dirty="0" smtClean="0"/>
              <a:t>programming software </a:t>
            </a:r>
            <a:r>
              <a:rPr lang="en-US" dirty="0"/>
              <a:t>and </a:t>
            </a:r>
            <a:r>
              <a:rPr lang="en-US" dirty="0" smtClean="0"/>
              <a:t>follow directions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Programming a New Computer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installing </a:t>
            </a:r>
            <a:r>
              <a:rPr lang="en-US" dirty="0"/>
              <a:t>new </a:t>
            </a:r>
            <a:r>
              <a:rPr lang="en-US" dirty="0" smtClean="0"/>
              <a:t>computer, program only </a:t>
            </a:r>
            <a:r>
              <a:rPr lang="en-US" dirty="0"/>
              <a:t>that </a:t>
            </a:r>
            <a:r>
              <a:rPr lang="en-US" dirty="0" smtClean="0"/>
              <a:t>computer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Be </a:t>
            </a:r>
            <a:r>
              <a:rPr lang="en-US" dirty="0"/>
              <a:t>careful not to program the </a:t>
            </a:r>
            <a:r>
              <a:rPr lang="en-US" dirty="0" smtClean="0"/>
              <a:t>wrong computer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Do </a:t>
            </a:r>
            <a:r>
              <a:rPr lang="en-US" dirty="0"/>
              <a:t>not attempt to program </a:t>
            </a:r>
            <a:r>
              <a:rPr lang="en-US" dirty="0" smtClean="0"/>
              <a:t>it with </a:t>
            </a:r>
            <a:r>
              <a:rPr lang="en-US" dirty="0"/>
              <a:t>information from </a:t>
            </a:r>
            <a:r>
              <a:rPr lang="en-US" dirty="0" smtClean="0"/>
              <a:t>old </a:t>
            </a:r>
            <a:r>
              <a:rPr lang="en-US" dirty="0"/>
              <a:t>computer or </a:t>
            </a:r>
            <a:r>
              <a:rPr lang="en-US" dirty="0" smtClean="0"/>
              <a:t>computer </a:t>
            </a:r>
            <a:r>
              <a:rPr lang="en-US" dirty="0"/>
              <a:t>from another </a:t>
            </a:r>
            <a:r>
              <a:rPr lang="en-US" dirty="0" smtClean="0"/>
              <a:t>vehicle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Reprogramming Computers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Computer reprogramming </a:t>
            </a:r>
            <a:r>
              <a:rPr lang="en-US" dirty="0" smtClean="0"/>
              <a:t>often </a:t>
            </a:r>
            <a:r>
              <a:rPr lang="en-US" dirty="0"/>
              <a:t>needed </a:t>
            </a:r>
            <a:r>
              <a:rPr lang="en-US" dirty="0" smtClean="0"/>
              <a:t>to solve specific </a:t>
            </a:r>
            <a:r>
              <a:rPr lang="en-US" dirty="0"/>
              <a:t>performance or emission related </a:t>
            </a:r>
            <a:r>
              <a:rPr lang="en-US" dirty="0" smtClean="0"/>
              <a:t>problems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Manufacturers </a:t>
            </a:r>
            <a:r>
              <a:rPr lang="en-US" dirty="0"/>
              <a:t>will put out a </a:t>
            </a:r>
            <a:r>
              <a:rPr lang="en-US" dirty="0" smtClean="0"/>
              <a:t>bulletin and </a:t>
            </a:r>
            <a:r>
              <a:rPr lang="en-US" dirty="0"/>
              <a:t>provide </a:t>
            </a:r>
            <a:r>
              <a:rPr lang="en-US" dirty="0" smtClean="0"/>
              <a:t>modified software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Before </a:t>
            </a:r>
            <a:r>
              <a:rPr lang="en-US" dirty="0" smtClean="0"/>
              <a:t>reprogramming, determine current programming date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current </a:t>
            </a:r>
            <a:r>
              <a:rPr lang="en-US" dirty="0"/>
              <a:t>program is </a:t>
            </a:r>
            <a:r>
              <a:rPr lang="en-US" dirty="0" smtClean="0"/>
              <a:t>latest version, no </a:t>
            </a:r>
            <a:r>
              <a:rPr lang="en-US" dirty="0"/>
              <a:t>further </a:t>
            </a:r>
            <a:r>
              <a:rPr lang="en-US" dirty="0" smtClean="0"/>
              <a:t>action required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Computer Relearn Procedures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After being serviced, </a:t>
            </a:r>
            <a:r>
              <a:rPr lang="en-US" dirty="0" smtClean="0"/>
              <a:t>computer </a:t>
            </a:r>
            <a:r>
              <a:rPr lang="en-US" dirty="0"/>
              <a:t>system </a:t>
            </a:r>
            <a:r>
              <a:rPr lang="en-US" dirty="0" smtClean="0"/>
              <a:t>may have </a:t>
            </a:r>
            <a:r>
              <a:rPr lang="en-US" dirty="0"/>
              <a:t>to go through </a:t>
            </a:r>
            <a:r>
              <a:rPr lang="en-US" dirty="0" smtClean="0"/>
              <a:t>relearn procedure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Period where computer </a:t>
            </a:r>
            <a:r>
              <a:rPr lang="en-US" dirty="0"/>
              <a:t>system adapts to new </a:t>
            </a:r>
            <a:r>
              <a:rPr lang="en-US" dirty="0" smtClean="0"/>
              <a:t>components and </a:t>
            </a:r>
            <a:r>
              <a:rPr lang="en-US" dirty="0"/>
              <a:t>programming </a:t>
            </a:r>
            <a:r>
              <a:rPr lang="en-US" dirty="0" smtClean="0"/>
              <a:t>information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Computer must </a:t>
            </a:r>
            <a:r>
              <a:rPr lang="en-US" dirty="0"/>
              <a:t>receive inputs to formulate adaptive </a:t>
            </a:r>
            <a:r>
              <a:rPr lang="en-US" dirty="0" smtClean="0"/>
              <a:t>strategies to </a:t>
            </a:r>
            <a:r>
              <a:rPr lang="en-US" dirty="0"/>
              <a:t>set some </a:t>
            </a:r>
            <a:r>
              <a:rPr lang="en-US" dirty="0" smtClean="0"/>
              <a:t>output parameters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Custom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7030A0"/>
      </a:accent2>
      <a:accent3>
        <a:srgbClr val="FFFFFF"/>
      </a:accent3>
      <a:accent4>
        <a:srgbClr val="000000"/>
      </a:accent4>
      <a:accent5>
        <a:srgbClr val="DAEDEF"/>
      </a:accent5>
      <a:accent6>
        <a:srgbClr val="729900"/>
      </a:accent6>
      <a:hlink>
        <a:srgbClr val="7030A0"/>
      </a:hlink>
      <a:folHlink>
        <a:srgbClr val="FFC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ModernAutoTech</Template>
  <TotalTime>0</TotalTime>
  <Words>1594</Words>
  <Application>Microsoft Office PowerPoint</Application>
  <PresentationFormat>On-screen Show (4:3)</PresentationFormat>
  <Paragraphs>268</Paragraphs>
  <Slides>48</Slides>
  <Notes>47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48</vt:i4>
      </vt:variant>
    </vt:vector>
  </HeadingPairs>
  <TitlesOfParts>
    <vt:vector size="52" baseType="lpstr">
      <vt:lpstr>Title Slide</vt:lpstr>
      <vt:lpstr>4_Custom Design</vt:lpstr>
      <vt:lpstr>Ojectives</vt:lpstr>
      <vt:lpstr>Content</vt:lpstr>
      <vt:lpstr>PowerPoint Presentation</vt:lpstr>
      <vt:lpstr>25</vt:lpstr>
      <vt:lpstr>Objectives</vt:lpstr>
      <vt:lpstr>Objectives</vt:lpstr>
      <vt:lpstr>Computer System Service Introduction</vt:lpstr>
      <vt:lpstr>Preliminary Visual Inspection</vt:lpstr>
      <vt:lpstr>KISS</vt:lpstr>
      <vt:lpstr>Electrical Component Damage</vt:lpstr>
      <vt:lpstr>Electrical Component Damage (Cont.)</vt:lpstr>
      <vt:lpstr>Electrical Component Damage (Cont.)</vt:lpstr>
      <vt:lpstr>Computer System Circuit Problems</vt:lpstr>
      <vt:lpstr>Locating Computer Problems</vt:lpstr>
      <vt:lpstr>Stress Testing</vt:lpstr>
      <vt:lpstr>Sensor and Actuator Problems</vt:lpstr>
      <vt:lpstr>Wiring Diagrams</vt:lpstr>
      <vt:lpstr>Poor Electrical Connections</vt:lpstr>
      <vt:lpstr>Vacuum Leaks</vt:lpstr>
      <vt:lpstr>Sensor Service</vt:lpstr>
      <vt:lpstr>Passive Sensors</vt:lpstr>
      <vt:lpstr>Testing Passive Sensors</vt:lpstr>
      <vt:lpstr>Testing Passive Sensors (Cont.)</vt:lpstr>
      <vt:lpstr>Testing Switching Sensors</vt:lpstr>
      <vt:lpstr>Testing Reference Voltage</vt:lpstr>
      <vt:lpstr>Active Sensors</vt:lpstr>
      <vt:lpstr>Testing Active Sensors</vt:lpstr>
      <vt:lpstr>Testing Active Sensors (Cont.)</vt:lpstr>
      <vt:lpstr>Testing Active Sensors (Cont.)</vt:lpstr>
      <vt:lpstr>Replacing Sensors</vt:lpstr>
      <vt:lpstr>Replacing Sensors (Cont.)</vt:lpstr>
      <vt:lpstr>Actuator Service</vt:lpstr>
      <vt:lpstr>Testing Servo Motors</vt:lpstr>
      <vt:lpstr>Testing Solenoids</vt:lpstr>
      <vt:lpstr>Testing Relays</vt:lpstr>
      <vt:lpstr>Relays</vt:lpstr>
      <vt:lpstr>Replacing Actuators</vt:lpstr>
      <vt:lpstr>Computer Service</vt:lpstr>
      <vt:lpstr>Measuring Computer Output</vt:lpstr>
      <vt:lpstr>Measuring Computer Output</vt:lpstr>
      <vt:lpstr>Saving Memory</vt:lpstr>
      <vt:lpstr>Computer Replacement</vt:lpstr>
      <vt:lpstr>Computer Replacement (Cont.)</vt:lpstr>
      <vt:lpstr>EEPROM Programming Using Computerized Equipment</vt:lpstr>
      <vt:lpstr>EEPROM Direct Programming</vt:lpstr>
      <vt:lpstr>EEPROM Remote Programming</vt:lpstr>
      <vt:lpstr>EEPROM Programming Procedure</vt:lpstr>
      <vt:lpstr>Programming a New Computer</vt:lpstr>
      <vt:lpstr>Reprogramming Computers</vt:lpstr>
      <vt:lpstr>Computer Relearn Procedures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2013-08-22T19:58:03Z</dcterms:created>
  <dcterms:modified xsi:type="dcterms:W3CDTF">2016-07-01T13:04:23Z</dcterms:modified>
</cp:coreProperties>
</file>