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4"/>
  </p:notesMasterIdLst>
  <p:sldIdLst>
    <p:sldId id="314" r:id="rId5"/>
    <p:sldId id="313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4" r:id="rId14"/>
    <p:sldId id="263" r:id="rId15"/>
    <p:sldId id="265" r:id="rId16"/>
    <p:sldId id="266" r:id="rId17"/>
    <p:sldId id="269" r:id="rId18"/>
    <p:sldId id="270" r:id="rId19"/>
    <p:sldId id="268" r:id="rId20"/>
    <p:sldId id="267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4" r:id="rId34"/>
    <p:sldId id="285" r:id="rId35"/>
    <p:sldId id="283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315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6A1D69-3DB1-44B3-B00D-1F397347B9F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29F9E84-5DAA-4FBA-A98C-EAA7A4F16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83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7F25F-D605-4EB9-AEB6-3080BA795B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8E7077-2C72-4274-90A6-11D3B42EEDE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4ACE67-2D67-45EF-A495-30F8D2EA0A0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5A4FDC-2DCE-4058-B405-17D647C483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A1C98E-CC9F-4ADC-A6A6-B2AD9CF49C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F0FB12-2DEF-44FC-B5FF-CB7E6CA456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D6A1E5-A71D-42B3-842F-F1587C695B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63BD99-33C1-41A4-A87A-7B316958D97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DA0E0F-D5D8-4C05-AC37-93C3D24D0E1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FB6141-FBFC-4832-AC50-E5AF612775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0BC70D-CF13-41B0-BCEA-40E4E41060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22217-F1A6-42AF-99BC-0D9380EA2D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DA04C4-F7FE-4FF2-933E-BC1FB5F633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429885-EBC0-4350-920F-EFDA900F63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7714A7-7315-44AC-8F91-C000705A05F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130138-A26E-4AD9-8F60-B3882907B5D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0A3ED5-FA92-473A-A197-86F58FB428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578DF1-A7C2-4317-9005-7AFE05F555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040F94-F58B-49C5-92F7-4ADB07270B1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654C80-1DD8-4F75-B5D3-F40FBA93F2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7DB56F-3811-4D64-AF6D-C64E0CA11C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FDB839-59F0-40AC-B22E-DE216653E4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70A9E2-88F5-4C40-AD7B-436F120BB17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7B49BA-CE81-4F87-ABE0-C84653385D9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741CD2-3833-49D9-8009-D9AB2FEA84F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7A1624-4479-4EFC-B93B-3E77D354C67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02DF0C-38C1-4F77-B8EE-ACD39F89EF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D26DAF-BE63-480A-A98C-B0E5A61B0C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C35487-B823-4F56-9646-488CA52CC55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1CE356-2A78-4195-90BF-7CDFB3F8E0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D9877C-5AC3-4992-9147-E956AC2997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D689E0-7F69-4DD8-B0FB-641F5F0AA8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9807C9-C206-43CD-A1C1-47E1AA53088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478A67-8750-4C70-9D70-E5DBB1332B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088794-6398-4D30-A20A-4451090BBA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570630-BF61-4C63-A2DF-462808ED79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DF7D08-4419-4978-9731-34A0466921A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5976A9-F546-4E72-9DF4-2589134B2C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B600A0-955A-4107-A948-1C5F20496D5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2C0F6B-1952-488E-8265-D3A32DC687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AF0135-D87C-4CBB-A69C-0E28CE7167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E84FB6-71DB-4A99-AB2D-E3B5B46956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F04F0A-A226-4C2D-AFE7-9E57069435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82AD0A-AC5C-4BB0-BF03-1A7FD956CE8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81D94-47C6-4E89-98D4-AD700BFC15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106F03-04B1-44DE-9080-A616464B373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A58E67-E517-4665-8B68-8A68A4A51E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D84961-5E16-43D7-A4F4-228AE31512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FDC4A7-7E11-402C-814B-CCC7821CBF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2B928E-6A70-4D86-B03C-FDF561BE159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8CF2CC-F8EC-43FC-A7E8-0B6B785AB3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F85F31-2CC1-4B26-85D6-97CF226352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654595-1021-4C28-AA6F-1D5378E4E57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5BF35D-51EB-4B30-B635-7D5E0E55D42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C44023-8A27-49A8-AAC2-B98AD142B3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19A247-AA5F-485B-A1C5-73EEF58604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562FC4-3006-454F-8DF2-E3F47AA26F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73468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2922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484300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1962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6475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3317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070728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812190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12704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6633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11022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526314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556825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263631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2661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80142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0969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83048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4900515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9213608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56941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98383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885FD4-3932-46F6-BFAF-4FC0A6B139E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85A2E0-24A2-4566-B11E-F65DA13B4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06139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10901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3CD505-928E-4206-923F-9538B65F1A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64753A-3501-426D-8838-ECCBAD22F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5528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659266-4059-4CB7-B334-B02ECB600FC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F7C825-2A79-4901-8B23-87B012D14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72805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A995B58-1E69-4E4E-B1BA-7901A94C76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3D2BCC-E9C6-4B1E-86C0-8D8BC24FEE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96325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931F61-237F-4312-A6DA-621BE8EB812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CCADC1-3739-4653-9E9F-674A5A0BB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43398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9CBB61-DC3D-4386-8772-AD093570C75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AB1D9D-2DBF-4DD5-9A51-2E7145C94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581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F48681-7EEB-45D1-A3F5-A7C37C7B94C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9B5531-213E-405A-8C45-8EECBA8753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4721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7281B0-D910-4F02-9FB4-C6810F63DBA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B8A1F4-3F77-44B9-BBD7-C92BE66E7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68121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7BE3A8-A2B9-47E0-94E1-83D8B4E382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5CDBAF-6E1E-461A-BA31-7056D83F1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2716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1B9B31D-A151-428D-AD1B-FFF9CDD9C80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4B63B8-09EE-4681-980E-BFF915685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30693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36CB58-4EEB-4C6F-8FFE-2F3AF7A07B0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476E0FB-C3CE-4A36-87E7-734888D53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97948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02348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191C6F-59ED-4A6B-8502-2117D0DECA2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AFD47F-1DD8-4CA9-B1E3-60A8EA8FD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67835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4160B5-5FBC-403C-AAE7-37C915FA5CC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7CBC661-5EE7-481A-A498-490D42CD8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86142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788CE19-87BC-41B3-8495-343C4FFE00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1D2EA8-E63C-46E7-BA09-B6C3049A6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7365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ADF91F-FF37-4025-BCBD-E447925F186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221ADF-01E5-4065-A43A-8646BB5E7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010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B6CD54-5864-411A-90FD-4D6BE89E249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D7A78C-8669-438E-AE0B-15447DA18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95934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ED14E0-01FA-4FB8-B401-2CE49D52306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47B976-C62C-4A68-BF3A-6E845BCC5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48228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8BF0F2-D47B-47F5-8877-BB10D1F429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8C1204-6355-4624-ACEC-DE2EAC797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08933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6D90AC-C38F-46CB-A74E-D5F15A3610F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BBC01C-DC96-447F-A57E-BE9B46EFA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03733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83B2CF-805F-4557-921D-A7B73E2859D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7436958-3210-4817-9EE9-9EAB837CD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38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47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Cooling System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Summarize the functions of engine</a:t>
            </a:r>
            <a:r>
              <a:rPr lang="en-US" dirty="0" smtClean="0"/>
              <a:t>, supercharger, turbocharger</a:t>
            </a:r>
            <a:r>
              <a:rPr lang="en-US" dirty="0"/>
              <a:t>, DEFI, and HV (</a:t>
            </a:r>
            <a:r>
              <a:rPr lang="en-US" dirty="0" smtClean="0"/>
              <a:t>hybrid vehicle</a:t>
            </a:r>
            <a:r>
              <a:rPr lang="en-US" dirty="0"/>
              <a:t>) cooling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operation and construction </a:t>
            </a:r>
            <a:r>
              <a:rPr lang="en-US" dirty="0" smtClean="0"/>
              <a:t>of major </a:t>
            </a:r>
            <a:r>
              <a:rPr lang="en-US" dirty="0"/>
              <a:t>cooling system components found </a:t>
            </a:r>
            <a:r>
              <a:rPr lang="en-US" dirty="0" smtClean="0"/>
              <a:t>in modern </a:t>
            </a:r>
            <a:r>
              <a:rPr lang="en-US" dirty="0"/>
              <a:t>vehicles.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cooling system design variations.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Explain the function of antifreeze.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safety procedures to follow </a:t>
            </a:r>
            <a:r>
              <a:rPr lang="en-US" dirty="0" smtClean="0"/>
              <a:t>when working </a:t>
            </a:r>
            <a:r>
              <a:rPr lang="en-US" dirty="0"/>
              <a:t>with any engine, supercharger, </a:t>
            </a:r>
            <a:r>
              <a:rPr lang="en-US" dirty="0" smtClean="0"/>
              <a:t>HV motor</a:t>
            </a:r>
            <a:r>
              <a:rPr lang="en-US" dirty="0"/>
              <a:t>-generator, HV battery, HV transmission</a:t>
            </a:r>
            <a:r>
              <a:rPr lang="en-US" dirty="0" smtClean="0"/>
              <a:t>, or </a:t>
            </a:r>
            <a:r>
              <a:rPr lang="en-US" dirty="0"/>
              <a:t>HV engine control module.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hybrid air and liquid </a:t>
            </a:r>
            <a:r>
              <a:rPr lang="en-US" dirty="0" smtClean="0"/>
              <a:t>cooling systems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cooling systems found in </a:t>
            </a:r>
            <a:r>
              <a:rPr lang="en-US" dirty="0" smtClean="0"/>
              <a:t>modern passenger </a:t>
            </a:r>
            <a:r>
              <a:rPr lang="en-US" dirty="0"/>
              <a:t>vehicles.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Vehicle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Modern </a:t>
            </a:r>
            <a:r>
              <a:rPr lang="en-US" dirty="0"/>
              <a:t>passenger </a:t>
            </a:r>
            <a:r>
              <a:rPr lang="en-US" dirty="0" smtClean="0"/>
              <a:t>vehicles </a:t>
            </a:r>
            <a:r>
              <a:rPr lang="en-US" dirty="0"/>
              <a:t>can have </a:t>
            </a:r>
            <a:r>
              <a:rPr lang="en-US" dirty="0" smtClean="0"/>
              <a:t>several cooling </a:t>
            </a:r>
            <a:r>
              <a:rPr lang="en-US" dirty="0"/>
              <a:t>system </a:t>
            </a:r>
            <a:r>
              <a:rPr lang="en-US" dirty="0" smtClean="0"/>
              <a:t>types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to control </a:t>
            </a:r>
            <a:r>
              <a:rPr lang="en-US" dirty="0" smtClean="0"/>
              <a:t>operating temperatures of mechanical </a:t>
            </a:r>
            <a:r>
              <a:rPr lang="en-US" dirty="0"/>
              <a:t>and </a:t>
            </a:r>
            <a:r>
              <a:rPr lang="en-US" dirty="0" smtClean="0"/>
              <a:t>electrical assemblies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Vehicle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Many assemblies generate internal heat during operation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nternal </a:t>
            </a:r>
            <a:r>
              <a:rPr lang="en-US" dirty="0"/>
              <a:t>combustion </a:t>
            </a:r>
            <a:r>
              <a:rPr lang="en-US" dirty="0" smtClean="0"/>
              <a:t>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Supercharger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Turbocharger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battery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Hybrid drive </a:t>
            </a:r>
            <a:r>
              <a:rPr lang="en-US" dirty="0"/>
              <a:t>motor-</a:t>
            </a:r>
            <a:r>
              <a:rPr lang="en-US" dirty="0" smtClean="0"/>
              <a:t>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Without </a:t>
            </a:r>
            <a:r>
              <a:rPr lang="en-US" dirty="0" smtClean="0"/>
              <a:t>properly </a:t>
            </a:r>
            <a:r>
              <a:rPr lang="en-US" dirty="0"/>
              <a:t>operating cooling </a:t>
            </a:r>
            <a:r>
              <a:rPr lang="en-US" dirty="0" smtClean="0"/>
              <a:t>systems, engines “self-destruct</a:t>
            </a:r>
            <a:r>
              <a:rPr lang="en-US" dirty="0"/>
              <a:t>” </a:t>
            </a:r>
            <a:r>
              <a:rPr lang="en-US" dirty="0" smtClean="0"/>
              <a:t>in minutes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Specific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Engine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Controls operating </a:t>
            </a:r>
            <a:r>
              <a:rPr lang="en-US" dirty="0"/>
              <a:t>temperature of </a:t>
            </a:r>
            <a:r>
              <a:rPr lang="en-US" dirty="0" smtClean="0"/>
              <a:t>cylinder </a:t>
            </a:r>
            <a:r>
              <a:rPr lang="en-US" dirty="0"/>
              <a:t>heads and cylinder </a:t>
            </a:r>
            <a:r>
              <a:rPr lang="en-US" dirty="0" smtClean="0"/>
              <a:t>block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Supercharger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Must </a:t>
            </a:r>
            <a:r>
              <a:rPr lang="en-US" dirty="0"/>
              <a:t>keep </a:t>
            </a:r>
            <a:r>
              <a:rPr lang="en-US" dirty="0" smtClean="0"/>
              <a:t>blower intercooler temperature </a:t>
            </a:r>
            <a:r>
              <a:rPr lang="en-US" dirty="0"/>
              <a:t>cooler than </a:t>
            </a:r>
            <a:r>
              <a:rPr lang="en-US" dirty="0" smtClean="0"/>
              <a:t>engine’s operating temperature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Specific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Turbocharger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Forces </a:t>
            </a:r>
            <a:r>
              <a:rPr lang="en-US" dirty="0"/>
              <a:t>coolant through </a:t>
            </a:r>
            <a:r>
              <a:rPr lang="en-US" dirty="0" smtClean="0"/>
              <a:t>turbo bearing </a:t>
            </a:r>
            <a:r>
              <a:rPr lang="en-US" dirty="0"/>
              <a:t>housing to keep </a:t>
            </a:r>
            <a:r>
              <a:rPr lang="en-US" dirty="0" smtClean="0"/>
              <a:t>turbo </a:t>
            </a:r>
            <a:r>
              <a:rPr lang="en-US" dirty="0"/>
              <a:t>from </a:t>
            </a:r>
            <a:r>
              <a:rPr lang="en-US" dirty="0" smtClean="0"/>
              <a:t>overheating under </a:t>
            </a:r>
            <a:r>
              <a:rPr lang="en-US" dirty="0"/>
              <a:t>prolonged high </a:t>
            </a:r>
            <a:r>
              <a:rPr lang="en-US" dirty="0" smtClean="0"/>
              <a:t>boost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 </a:t>
            </a:r>
            <a:r>
              <a:rPr lang="en-US" dirty="0"/>
              <a:t>or </a:t>
            </a:r>
            <a:r>
              <a:rPr lang="en-US" dirty="0" smtClean="0"/>
              <a:t>liquid removes </a:t>
            </a:r>
            <a:r>
              <a:rPr lang="en-US" dirty="0"/>
              <a:t>battery </a:t>
            </a:r>
            <a:r>
              <a:rPr lang="en-US" dirty="0" smtClean="0"/>
              <a:t>cell heat </a:t>
            </a:r>
            <a:r>
              <a:rPr lang="en-US" dirty="0"/>
              <a:t>when under prolonged high </a:t>
            </a:r>
            <a:r>
              <a:rPr lang="en-US" dirty="0" smtClean="0"/>
              <a:t>amperage draw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Specific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motor-generator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Liquid coolant prevents </a:t>
            </a:r>
            <a:r>
              <a:rPr lang="en-US" dirty="0"/>
              <a:t>motor-generator overheating </a:t>
            </a:r>
            <a:r>
              <a:rPr lang="en-US" dirty="0" smtClean="0"/>
              <a:t>in full</a:t>
            </a:r>
            <a:r>
              <a:rPr lang="en-US" dirty="0"/>
              <a:t>-electric and hybrid gas-electric </a:t>
            </a:r>
            <a:r>
              <a:rPr lang="en-US" dirty="0" smtClean="0"/>
              <a:t>vehicles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engine control module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Forces </a:t>
            </a:r>
            <a:r>
              <a:rPr lang="en-US" dirty="0"/>
              <a:t>air or </a:t>
            </a:r>
            <a:r>
              <a:rPr lang="en-US" dirty="0" smtClean="0"/>
              <a:t>liquid </a:t>
            </a:r>
            <a:r>
              <a:rPr lang="en-US" dirty="0"/>
              <a:t>through or over </a:t>
            </a:r>
            <a:r>
              <a:rPr lang="en-US" dirty="0" smtClean="0"/>
              <a:t>aluminum </a:t>
            </a:r>
            <a:r>
              <a:rPr lang="en-US" dirty="0"/>
              <a:t>heat </a:t>
            </a:r>
            <a:r>
              <a:rPr lang="en-US" dirty="0" smtClean="0"/>
              <a:t>sink surrounding high-power </a:t>
            </a:r>
            <a:r>
              <a:rPr lang="en-US" dirty="0"/>
              <a:t>transistors </a:t>
            </a:r>
            <a:r>
              <a:rPr lang="en-US" dirty="0" smtClean="0"/>
              <a:t>for each </a:t>
            </a:r>
            <a:r>
              <a:rPr lang="en-US" dirty="0"/>
              <a:t>leg of </a:t>
            </a:r>
            <a:r>
              <a:rPr lang="en-US" dirty="0" smtClean="0"/>
              <a:t>three-phase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</a:t>
            </a:r>
          </a:p>
        </p:txBody>
      </p:sp>
      <p:pic>
        <p:nvPicPr>
          <p:cNvPr id="31747" name="Content Placeholder 3" descr="47-0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3888" y="1508125"/>
            <a:ext cx="5348287" cy="5067300"/>
          </a:xfrm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7242175" y="6267450"/>
            <a:ext cx="841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(Mazda)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Removes </a:t>
            </a:r>
            <a:r>
              <a:rPr lang="en-US" dirty="0"/>
              <a:t>excess heat from </a:t>
            </a:r>
            <a:r>
              <a:rPr lang="en-US" dirty="0" smtClean="0"/>
              <a:t>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Maintains constant </a:t>
            </a:r>
            <a:r>
              <a:rPr lang="en-US" dirty="0"/>
              <a:t>engine operating </a:t>
            </a:r>
            <a:r>
              <a:rPr lang="en-US" dirty="0" smtClean="0"/>
              <a:t>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Helps cold </a:t>
            </a:r>
            <a:r>
              <a:rPr lang="en-US" dirty="0"/>
              <a:t>engine quickly reach </a:t>
            </a:r>
            <a:r>
              <a:rPr lang="en-US" dirty="0" smtClean="0"/>
              <a:t>operating 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Provides </a:t>
            </a:r>
            <a:r>
              <a:rPr lang="en-US" dirty="0"/>
              <a:t>heat for </a:t>
            </a:r>
            <a:r>
              <a:rPr lang="en-US" dirty="0" smtClean="0"/>
              <a:t>passenger compartment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Engine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Some combustion heat flows out with exhaust gas or flows into engine’s metal parts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If not removed, excess heat will seriously damage engine in minutes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Combustion flame temperature can reach 4500°F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Maintaining Operating Temperature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dirty="0" smtClean="0">
                <a:solidFill>
                  <a:srgbClr val="404040"/>
                </a:solidFill>
              </a:rPr>
              <a:t>Engine operating temperature </a:t>
            </a: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Temperature engine coolant reaches under normal running conditions</a:t>
            </a:r>
          </a:p>
          <a:p>
            <a:pPr marL="1146175" lvl="1" indent="-231775">
              <a:buFont typeface="Arial" pitchFamily="34" charset="0"/>
              <a:buChar char="•"/>
            </a:pPr>
            <a:r>
              <a:rPr lang="en-US" altLang="en-US" sz="2400" dirty="0" smtClean="0">
                <a:solidFill>
                  <a:srgbClr val="404040"/>
                </a:solidFill>
              </a:rPr>
              <a:t>Between 180°F and 210°F</a:t>
            </a:r>
            <a:endParaRPr lang="en-US" altLang="en-US" dirty="0" smtClean="0">
              <a:solidFill>
                <a:srgbClr val="404040"/>
              </a:solidFill>
            </a:endParaRP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Engine parts expand at operating temperature</a:t>
            </a:r>
          </a:p>
          <a:p>
            <a:pPr marL="1146175" lvl="1" indent="-231775">
              <a:buFont typeface="Arial" pitchFamily="34" charset="0"/>
              <a:buChar char="•"/>
            </a:pPr>
            <a:r>
              <a:rPr lang="en-US" altLang="en-US" sz="2400" dirty="0" smtClean="0">
                <a:solidFill>
                  <a:srgbClr val="404040"/>
                </a:solidFill>
              </a:rPr>
              <a:t>Ensures correct part clearances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Reaching Operating Temperature Quickly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must warm up rapidly to prevent </a:t>
            </a:r>
            <a:r>
              <a:rPr lang="en-US" dirty="0" smtClean="0"/>
              <a:t>poor combustion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Cold </a:t>
            </a:r>
            <a:r>
              <a:rPr lang="en-US" dirty="0"/>
              <a:t>engine suffers from several </a:t>
            </a:r>
            <a:r>
              <a:rPr lang="en-US" dirty="0" smtClean="0"/>
              <a:t>problems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Aluminum </a:t>
            </a:r>
            <a:r>
              <a:rPr lang="en-US" dirty="0"/>
              <a:t>pistons </a:t>
            </a:r>
            <a:r>
              <a:rPr lang="en-US" dirty="0" smtClean="0"/>
              <a:t>will </a:t>
            </a:r>
            <a:r>
              <a:rPr lang="en-US" dirty="0"/>
              <a:t>not be expanded by </a:t>
            </a:r>
            <a:r>
              <a:rPr lang="en-US" dirty="0" smtClean="0"/>
              <a:t>heat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auses too much </a:t>
            </a:r>
            <a:r>
              <a:rPr lang="en-US" dirty="0"/>
              <a:t>clearance between </a:t>
            </a:r>
            <a:r>
              <a:rPr lang="en-US" dirty="0" smtClean="0"/>
              <a:t>pistons </a:t>
            </a:r>
            <a:r>
              <a:rPr lang="en-US" dirty="0"/>
              <a:t>and </a:t>
            </a:r>
            <a:r>
              <a:rPr lang="en-US" dirty="0" smtClean="0"/>
              <a:t>cylinder walls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Oil </a:t>
            </a:r>
            <a:r>
              <a:rPr lang="en-US" dirty="0"/>
              <a:t>in </a:t>
            </a:r>
            <a:r>
              <a:rPr lang="en-US" dirty="0" smtClean="0"/>
              <a:t>cold </a:t>
            </a:r>
            <a:r>
              <a:rPr lang="en-US" dirty="0"/>
              <a:t>engine will </a:t>
            </a:r>
            <a:r>
              <a:rPr lang="en-US" dirty="0" smtClean="0"/>
              <a:t>be very thick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Reduces </a:t>
            </a:r>
            <a:r>
              <a:rPr lang="en-US" dirty="0"/>
              <a:t>lubrication and </a:t>
            </a:r>
            <a:r>
              <a:rPr lang="en-US" dirty="0" smtClean="0"/>
              <a:t>increases engine wear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Heater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Cooling </a:t>
            </a:r>
            <a:r>
              <a:rPr lang="en-US" dirty="0"/>
              <a:t>system commonly circulates coolant </a:t>
            </a:r>
            <a:r>
              <a:rPr lang="en-US" dirty="0" smtClean="0"/>
              <a:t>to heater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eater core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liquid-to-air </a:t>
            </a:r>
            <a:r>
              <a:rPr lang="en-US" dirty="0"/>
              <a:t>heat exchanger mounted under </a:t>
            </a:r>
            <a:r>
              <a:rPr lang="en-US" dirty="0" smtClean="0"/>
              <a:t>dash </a:t>
            </a:r>
            <a:r>
              <a:rPr lang="en-US" dirty="0"/>
              <a:t>in </a:t>
            </a:r>
            <a:r>
              <a:rPr lang="en-US" dirty="0" smtClean="0"/>
              <a:t>passenger compartment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Since engine </a:t>
            </a:r>
            <a:r>
              <a:rPr lang="en-US" dirty="0"/>
              <a:t>coolant </a:t>
            </a:r>
            <a:r>
              <a:rPr lang="en-US" dirty="0" smtClean="0"/>
              <a:t>is warm</a:t>
            </a:r>
            <a:r>
              <a:rPr lang="en-US" dirty="0"/>
              <a:t>, </a:t>
            </a:r>
            <a:r>
              <a:rPr lang="en-US" dirty="0" smtClean="0"/>
              <a:t>it can warm passenger compartment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Types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677920" cy="51403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Air cooling 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cylinder cooling fins and outside air remove excess heat from 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Shroud (routes air over cylinder fins)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Liquid cooling 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Circulates coolant through water jackets in engine’s cylinder block and cylinder head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7892" name="Content Placeholder 6" descr="47-0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0983" y="2714324"/>
            <a:ext cx="3999355" cy="2791126"/>
          </a:xfrm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7459663" y="5916613"/>
            <a:ext cx="1387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(Robert Bosch)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Liquid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Several advantages over </a:t>
            </a:r>
            <a:r>
              <a:rPr lang="en-US" dirty="0"/>
              <a:t>air cooling </a:t>
            </a:r>
            <a:r>
              <a:rPr lang="en-US" dirty="0" smtClean="0"/>
              <a:t>systems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More </a:t>
            </a:r>
            <a:r>
              <a:rPr lang="en-US" dirty="0"/>
              <a:t>precise control of engine </a:t>
            </a:r>
            <a:r>
              <a:rPr lang="en-US" dirty="0" smtClean="0"/>
              <a:t>operating 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Less </a:t>
            </a:r>
            <a:r>
              <a:rPr lang="en-US" dirty="0"/>
              <a:t>temperature variation inside </a:t>
            </a:r>
            <a:r>
              <a:rPr lang="en-US" dirty="0" smtClean="0"/>
              <a:t>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Reduced </a:t>
            </a:r>
            <a:r>
              <a:rPr lang="en-US" dirty="0"/>
              <a:t>exhaust emissions due to better </a:t>
            </a:r>
            <a:r>
              <a:rPr lang="en-US" dirty="0" smtClean="0"/>
              <a:t>temperature control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Improved </a:t>
            </a:r>
            <a:r>
              <a:rPr lang="en-US" dirty="0"/>
              <a:t>heater operation to warm </a:t>
            </a:r>
            <a:r>
              <a:rPr lang="en-US" dirty="0" smtClean="0"/>
              <a:t>passengers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Conventional- and Reverse-Flow Cooling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Conventional</a:t>
            </a:r>
            <a:r>
              <a:rPr lang="en-US" dirty="0"/>
              <a:t>-</a:t>
            </a:r>
            <a:r>
              <a:rPr lang="en-US" dirty="0" smtClean="0"/>
              <a:t>flow cooling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Hot </a:t>
            </a:r>
            <a:r>
              <a:rPr lang="en-US" dirty="0"/>
              <a:t>coolant </a:t>
            </a:r>
            <a:r>
              <a:rPr lang="en-US" dirty="0" smtClean="0"/>
              <a:t>flows from cylinder </a:t>
            </a:r>
            <a:r>
              <a:rPr lang="en-US" dirty="0"/>
              <a:t>head to </a:t>
            </a:r>
            <a:r>
              <a:rPr lang="en-US" dirty="0" smtClean="0"/>
              <a:t>radiator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Once cooled </a:t>
            </a:r>
            <a:r>
              <a:rPr lang="en-US" dirty="0"/>
              <a:t>in </a:t>
            </a:r>
            <a:r>
              <a:rPr lang="en-US" dirty="0" smtClean="0"/>
              <a:t>radiator</a:t>
            </a:r>
            <a:r>
              <a:rPr lang="en-US" dirty="0"/>
              <a:t>, </a:t>
            </a:r>
            <a:r>
              <a:rPr lang="en-US" dirty="0" smtClean="0"/>
              <a:t>coolant flows </a:t>
            </a:r>
            <a:r>
              <a:rPr lang="en-US" dirty="0"/>
              <a:t>back into </a:t>
            </a:r>
            <a:r>
              <a:rPr lang="en-US" dirty="0" smtClean="0"/>
              <a:t>engine block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Reverse-</a:t>
            </a:r>
            <a:r>
              <a:rPr lang="en-US" dirty="0" smtClean="0"/>
              <a:t>flow </a:t>
            </a:r>
            <a:r>
              <a:rPr lang="en-US" dirty="0"/>
              <a:t>cooling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ollows opposite course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Cool </a:t>
            </a:r>
            <a:r>
              <a:rPr lang="en-US" dirty="0"/>
              <a:t>coolant enters </a:t>
            </a:r>
            <a:r>
              <a:rPr lang="en-US" dirty="0" smtClean="0"/>
              <a:t>head </a:t>
            </a:r>
            <a:r>
              <a:rPr lang="en-US" dirty="0"/>
              <a:t>and hot coolant </a:t>
            </a:r>
            <a:r>
              <a:rPr lang="en-US" dirty="0" smtClean="0"/>
              <a:t>exits block back to 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Closed Cooling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expansion </a:t>
            </a:r>
            <a:r>
              <a:rPr lang="en-US" dirty="0"/>
              <a:t>tank</a:t>
            </a:r>
            <a:r>
              <a:rPr lang="en-US" dirty="0" smtClean="0"/>
              <a:t>, or </a:t>
            </a:r>
            <a:r>
              <a:rPr lang="en-US" dirty="0"/>
              <a:t>reservoir, and </a:t>
            </a:r>
            <a:r>
              <a:rPr lang="en-US" dirty="0" smtClean="0"/>
              <a:t>radiator </a:t>
            </a:r>
            <a:r>
              <a:rPr lang="en-US" dirty="0"/>
              <a:t>cap with pressure </a:t>
            </a:r>
            <a:r>
              <a:rPr lang="en-US" dirty="0" smtClean="0"/>
              <a:t>and vacuum valves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Overflow </a:t>
            </a:r>
            <a:r>
              <a:rPr lang="en-US" dirty="0"/>
              <a:t>tube </a:t>
            </a:r>
            <a:r>
              <a:rPr lang="en-US" dirty="0" smtClean="0"/>
              <a:t>routed </a:t>
            </a:r>
            <a:r>
              <a:rPr lang="en-US" dirty="0"/>
              <a:t>into </a:t>
            </a:r>
            <a:r>
              <a:rPr lang="en-US" dirty="0" smtClean="0"/>
              <a:t>bottom </a:t>
            </a:r>
            <a:r>
              <a:rPr lang="en-US" dirty="0"/>
              <a:t>of </a:t>
            </a:r>
            <a:r>
              <a:rPr lang="en-US" dirty="0" smtClean="0"/>
              <a:t>reservoir tank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 </a:t>
            </a:r>
            <a:r>
              <a:rPr lang="en-US" dirty="0"/>
              <a:t>and </a:t>
            </a:r>
            <a:r>
              <a:rPr lang="en-US" dirty="0" smtClean="0"/>
              <a:t>vacuum valve </a:t>
            </a:r>
            <a:r>
              <a:rPr lang="en-US" dirty="0"/>
              <a:t>action pull coolant in and out of </a:t>
            </a:r>
            <a:r>
              <a:rPr lang="en-US" dirty="0" smtClean="0"/>
              <a:t>reservoir tank </a:t>
            </a:r>
            <a:r>
              <a:rPr lang="en-US" dirty="0"/>
              <a:t>as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</a:t>
            </a:r>
            <a:r>
              <a:rPr lang="en-US" dirty="0"/>
              <a:t>keeps </a:t>
            </a:r>
            <a:r>
              <a:rPr lang="en-US" dirty="0" smtClean="0"/>
              <a:t>cooling </a:t>
            </a:r>
            <a:r>
              <a:rPr lang="en-US" dirty="0"/>
              <a:t>system </a:t>
            </a:r>
            <a:r>
              <a:rPr lang="en-US" dirty="0" smtClean="0"/>
              <a:t>correctly filled </a:t>
            </a:r>
            <a:r>
              <a:rPr lang="en-US" dirty="0"/>
              <a:t>at all </a:t>
            </a:r>
            <a:r>
              <a:rPr lang="en-US" dirty="0" smtClean="0"/>
              <a:t>times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Open Cooling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</a:t>
            </a:r>
            <a:r>
              <a:rPr lang="en-US" dirty="0" smtClean="0"/>
              <a:t>oes </a:t>
            </a:r>
            <a:r>
              <a:rPr lang="en-US" dirty="0"/>
              <a:t>not use </a:t>
            </a:r>
            <a:r>
              <a:rPr lang="en-US" dirty="0" smtClean="0"/>
              <a:t>coolant reservoir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Overflow </a:t>
            </a:r>
            <a:r>
              <a:rPr lang="en-US" dirty="0"/>
              <a:t>tube allows excess </a:t>
            </a:r>
            <a:r>
              <a:rPr lang="en-US" dirty="0" smtClean="0"/>
              <a:t>coolant to </a:t>
            </a:r>
            <a:r>
              <a:rPr lang="en-US" dirty="0"/>
              <a:t>leak onto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Does </a:t>
            </a:r>
            <a:r>
              <a:rPr lang="en-US" dirty="0"/>
              <a:t>not </a:t>
            </a:r>
            <a:r>
              <a:rPr lang="en-US" dirty="0" smtClean="0"/>
              <a:t>provide means </a:t>
            </a:r>
            <a:r>
              <a:rPr lang="en-US" dirty="0"/>
              <a:t>of adding </a:t>
            </a:r>
            <a:r>
              <a:rPr lang="en-US" dirty="0" smtClean="0"/>
              <a:t>fluid automatically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 </a:t>
            </a:r>
            <a:r>
              <a:rPr lang="en-US" dirty="0"/>
              <a:t>longer used on automobiles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of </a:t>
            </a:r>
            <a:r>
              <a:rPr lang="en-US" dirty="0" smtClean="0"/>
              <a:t>engine </a:t>
            </a:r>
            <a:r>
              <a:rPr lang="en-US" dirty="0"/>
              <a:t>cooling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Water pump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Radiator </a:t>
            </a:r>
            <a:r>
              <a:rPr lang="en-US" dirty="0" smtClean="0"/>
              <a:t>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Thermostat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Water Pump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Impeller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Shaft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Water pump </a:t>
            </a:r>
            <a:r>
              <a:rPr lang="en-US" dirty="0" smtClean="0"/>
              <a:t>seal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Water pump bearings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 hub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 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Pump </a:t>
            </a:r>
            <a:r>
              <a:rPr lang="en-US" dirty="0"/>
              <a:t>gasket</a:t>
            </a:r>
          </a:p>
        </p:txBody>
      </p:sp>
      <p:pic>
        <p:nvPicPr>
          <p:cNvPr id="44036" name="Content Placeholder 4" descr="47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4513" y="2214563"/>
            <a:ext cx="4629150" cy="3714750"/>
          </a:xfrm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931150" y="5929313"/>
            <a:ext cx="881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Calibri" pitchFamily="34" charset="0"/>
              </a:rPr>
              <a:t>(Chrysler)</a:t>
            </a:r>
            <a:endParaRPr lang="en-US" altLang="en-US" sz="1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Water Pump Operation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Spinning engine </a:t>
            </a:r>
            <a:r>
              <a:rPr lang="en-US" dirty="0"/>
              <a:t>crankshaft pulley </a:t>
            </a:r>
            <a:r>
              <a:rPr lang="en-US" dirty="0" smtClean="0"/>
              <a:t>causes drive </a:t>
            </a:r>
            <a:r>
              <a:rPr lang="en-US" dirty="0"/>
              <a:t>belt to turn </a:t>
            </a:r>
            <a:r>
              <a:rPr lang="en-US" dirty="0" smtClean="0"/>
              <a:t>water </a:t>
            </a:r>
            <a:r>
              <a:rPr lang="en-US" dirty="0"/>
              <a:t>pump pulley, </a:t>
            </a:r>
            <a:r>
              <a:rPr lang="en-US" dirty="0" smtClean="0"/>
              <a:t>pump shaft</a:t>
            </a:r>
            <a:r>
              <a:rPr lang="en-US" dirty="0"/>
              <a:t>, and </a:t>
            </a:r>
            <a:r>
              <a:rPr lang="en-US" dirty="0" smtClean="0"/>
              <a:t>impeller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trapped between impeller blades is thrown outward by centrifugal force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</a:t>
            </a:r>
            <a:r>
              <a:rPr lang="en-US" dirty="0"/>
              <a:t>water pump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</a:t>
            </a:r>
            <a:r>
              <a:rPr lang="en-US" dirty="0"/>
              <a:t>dc motor </a:t>
            </a:r>
            <a:r>
              <a:rPr lang="en-US" dirty="0" smtClean="0"/>
              <a:t>and impeller force </a:t>
            </a:r>
            <a:r>
              <a:rPr lang="en-US" dirty="0"/>
              <a:t>coolant through </a:t>
            </a:r>
            <a:r>
              <a:rPr lang="en-US" dirty="0" smtClean="0"/>
              <a:t>water </a:t>
            </a:r>
            <a:r>
              <a:rPr lang="en-US" dirty="0"/>
              <a:t>jackets or through </a:t>
            </a:r>
            <a:r>
              <a:rPr lang="en-US" dirty="0" smtClean="0"/>
              <a:t>HV </a:t>
            </a:r>
            <a:r>
              <a:rPr lang="en-US" dirty="0"/>
              <a:t>cooling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and Heater Hoses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Radiator hoses carry coolant between </a:t>
            </a:r>
            <a:r>
              <a:rPr lang="en-US" dirty="0" smtClean="0"/>
              <a:t>engine water </a:t>
            </a:r>
            <a:r>
              <a:rPr lang="en-US" dirty="0"/>
              <a:t>jackets and </a:t>
            </a: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Molded hose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Manufactured </a:t>
            </a:r>
            <a:r>
              <a:rPr lang="en-US" dirty="0"/>
              <a:t>in a special </a:t>
            </a:r>
            <a:r>
              <a:rPr lang="en-US" dirty="0" smtClean="0"/>
              <a:t>shape with </a:t>
            </a:r>
            <a:r>
              <a:rPr lang="en-US" dirty="0"/>
              <a:t>bends to clear </a:t>
            </a:r>
            <a:r>
              <a:rPr lang="en-US" dirty="0" smtClean="0"/>
              <a:t>cooling </a:t>
            </a:r>
            <a:r>
              <a:rPr lang="en-US" dirty="0"/>
              <a:t>fan and other </a:t>
            </a:r>
            <a:r>
              <a:rPr lang="en-US" dirty="0" smtClean="0"/>
              <a:t>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Must </a:t>
            </a:r>
            <a:r>
              <a:rPr lang="en-US" dirty="0"/>
              <a:t>be purchased to </a:t>
            </a:r>
            <a:r>
              <a:rPr lang="en-US" dirty="0" smtClean="0"/>
              <a:t>fit exact </a:t>
            </a:r>
            <a:r>
              <a:rPr lang="en-US" dirty="0"/>
              <a:t>year and </a:t>
            </a:r>
            <a:r>
              <a:rPr lang="en-US" dirty="0" smtClean="0"/>
              <a:t>make of car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and Heater Hoses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lexible </a:t>
            </a:r>
            <a:r>
              <a:rPr lang="en-US" dirty="0"/>
              <a:t>hose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Accordion </a:t>
            </a:r>
            <a:r>
              <a:rPr lang="en-US" dirty="0"/>
              <a:t>shape </a:t>
            </a:r>
            <a:r>
              <a:rPr lang="en-US" dirty="0" smtClean="0"/>
              <a:t>that can be </a:t>
            </a:r>
            <a:r>
              <a:rPr lang="en-US" dirty="0"/>
              <a:t>bent to different </a:t>
            </a:r>
            <a:r>
              <a:rPr lang="en-US" dirty="0" smtClean="0"/>
              <a:t>angles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Hose spring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requently </a:t>
            </a:r>
            <a:r>
              <a:rPr lang="en-US" dirty="0"/>
              <a:t>used in </a:t>
            </a:r>
            <a:r>
              <a:rPr lang="en-US" dirty="0" smtClean="0"/>
              <a:t>lower radiator </a:t>
            </a:r>
            <a:r>
              <a:rPr lang="en-US" dirty="0"/>
              <a:t>hose to prevent </a:t>
            </a:r>
            <a:r>
              <a:rPr lang="en-US" dirty="0" smtClean="0"/>
              <a:t>collapsing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Heater </a:t>
            </a:r>
            <a:r>
              <a:rPr lang="en-US" dirty="0" smtClean="0"/>
              <a:t>hoses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</a:t>
            </a:r>
            <a:r>
              <a:rPr lang="en-US" dirty="0"/>
              <a:t>-diameter hoses </a:t>
            </a:r>
            <a:r>
              <a:rPr lang="en-US" dirty="0" smtClean="0"/>
              <a:t>that carry coolant </a:t>
            </a:r>
            <a:r>
              <a:rPr lang="en-US" dirty="0"/>
              <a:t>to </a:t>
            </a:r>
            <a:r>
              <a:rPr lang="en-US" dirty="0" smtClean="0"/>
              <a:t>heater </a:t>
            </a:r>
            <a:r>
              <a:rPr lang="en-US" dirty="0"/>
              <a:t>core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and Heater Hoses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Hose clamps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radiator </a:t>
            </a:r>
            <a:r>
              <a:rPr lang="en-US" dirty="0"/>
              <a:t>hoses and </a:t>
            </a:r>
            <a:r>
              <a:rPr lang="en-US" dirty="0" smtClean="0"/>
              <a:t>heater hoses </a:t>
            </a:r>
            <a:r>
              <a:rPr lang="en-US" dirty="0"/>
              <a:t>on their </a:t>
            </a:r>
            <a:r>
              <a:rPr lang="en-US" dirty="0" smtClean="0"/>
              <a:t>fittings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Worm</a:t>
            </a:r>
            <a:r>
              <a:rPr lang="en-US" dirty="0"/>
              <a:t>-drive hose clamp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worm </a:t>
            </a:r>
            <a:r>
              <a:rPr lang="en-US" dirty="0"/>
              <a:t>gear that engages slots in </a:t>
            </a:r>
            <a:r>
              <a:rPr lang="en-US" dirty="0" smtClean="0"/>
              <a:t>clamp strap </a:t>
            </a:r>
            <a:r>
              <a:rPr lang="en-US" dirty="0"/>
              <a:t>to allow tightening around </a:t>
            </a:r>
            <a:r>
              <a:rPr lang="en-US" dirty="0" smtClean="0"/>
              <a:t>hose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</a:t>
            </a:r>
            <a:r>
              <a:rPr lang="en-US" dirty="0"/>
              <a:t>common type of replacement hose clamp</a:t>
            </a: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Radiator </a:t>
            </a:r>
            <a:r>
              <a:rPr lang="en-US" dirty="0" smtClean="0"/>
              <a:t>core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Fragile center </a:t>
            </a:r>
            <a:r>
              <a:rPr lang="en-US" dirty="0"/>
              <a:t>section of </a:t>
            </a:r>
            <a:r>
              <a:rPr lang="en-US" dirty="0" smtClean="0"/>
              <a:t>radiator made up of </a:t>
            </a:r>
            <a:r>
              <a:rPr lang="en-US" dirty="0"/>
              <a:t>tubes and cooling </a:t>
            </a:r>
            <a:r>
              <a:rPr lang="en-US" dirty="0" smtClean="0"/>
              <a:t>fins </a:t>
            </a:r>
            <a:r>
              <a:rPr lang="en-US" dirty="0"/>
              <a:t>soldered or </a:t>
            </a:r>
            <a:r>
              <a:rPr lang="en-US" dirty="0" smtClean="0"/>
              <a:t>bonded together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Radiator </a:t>
            </a:r>
            <a:r>
              <a:rPr lang="en-US" dirty="0" smtClean="0"/>
              <a:t>tanks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or </a:t>
            </a:r>
            <a:r>
              <a:rPr lang="en-US" dirty="0"/>
              <a:t>plastic </a:t>
            </a:r>
            <a:r>
              <a:rPr lang="en-US" dirty="0" smtClean="0"/>
              <a:t>ends fit </a:t>
            </a:r>
            <a:r>
              <a:rPr lang="en-US" dirty="0"/>
              <a:t>over </a:t>
            </a:r>
            <a:r>
              <a:rPr lang="en-US" dirty="0" smtClean="0"/>
              <a:t>core </a:t>
            </a:r>
            <a:r>
              <a:rPr lang="en-US" dirty="0"/>
              <a:t>tube </a:t>
            </a:r>
            <a:r>
              <a:rPr lang="en-US" dirty="0" smtClean="0"/>
              <a:t>ends to </a:t>
            </a:r>
            <a:r>
              <a:rPr lang="en-US" dirty="0"/>
              <a:t>provide storage for coolant and </a:t>
            </a:r>
            <a:r>
              <a:rPr lang="en-US" dirty="0" smtClean="0"/>
              <a:t>fittings for hoses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Radiator </a:t>
            </a:r>
            <a:r>
              <a:rPr lang="en-US" dirty="0" smtClean="0"/>
              <a:t>filler neck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Opening </a:t>
            </a:r>
            <a:r>
              <a:rPr lang="en-US" dirty="0"/>
              <a:t>for adding coolant that also </a:t>
            </a:r>
            <a:r>
              <a:rPr lang="en-US" dirty="0" smtClean="0"/>
              <a:t>holds </a:t>
            </a:r>
            <a:r>
              <a:rPr lang="en-US" dirty="0"/>
              <a:t>removable radiator pressure </a:t>
            </a:r>
            <a:r>
              <a:rPr lang="en-US" dirty="0" smtClean="0"/>
              <a:t>cap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Transmission oil </a:t>
            </a:r>
            <a:r>
              <a:rPr lang="en-US" dirty="0" smtClean="0"/>
              <a:t>cooler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nner </a:t>
            </a:r>
            <a:r>
              <a:rPr lang="en-US" dirty="0"/>
              <a:t>tank for cooling </a:t>
            </a:r>
            <a:r>
              <a:rPr lang="en-US" dirty="0" smtClean="0"/>
              <a:t>automatic transmission </a:t>
            </a:r>
            <a:r>
              <a:rPr lang="en-US" dirty="0"/>
              <a:t>or transaxle </a:t>
            </a:r>
            <a:r>
              <a:rPr lang="en-US" dirty="0" smtClean="0"/>
              <a:t>fluid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Radiator </a:t>
            </a:r>
            <a:r>
              <a:rPr lang="en-US" dirty="0" smtClean="0"/>
              <a:t>petcock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Fits on bottom </a:t>
            </a:r>
            <a:r>
              <a:rPr lang="en-US" dirty="0"/>
              <a:t>of </a:t>
            </a:r>
            <a:r>
              <a:rPr lang="en-US" dirty="0" smtClean="0"/>
              <a:t>tank </a:t>
            </a:r>
            <a:r>
              <a:rPr lang="en-US" dirty="0"/>
              <a:t>for draining </a:t>
            </a:r>
            <a:r>
              <a:rPr lang="en-US" dirty="0" smtClean="0"/>
              <a:t>coolant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Radiator cap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Pressurizes water and antifreeze solution so it does not boil when operating above 212°F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Downflow radiator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On top and bottom of core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Core tubes run vertically between tanks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Crossflow radiator 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Modern design with tanks on sides of core 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Core tubes arranged for horizontal coolant flow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Major Parts of a Radiator</a:t>
            </a:r>
          </a:p>
        </p:txBody>
      </p:sp>
      <p:pic>
        <p:nvPicPr>
          <p:cNvPr id="52227" name="Content Placeholder 3" descr="47-1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" y="1836738"/>
            <a:ext cx="8723313" cy="4413250"/>
          </a:xfr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Types of Radiators</a:t>
            </a:r>
          </a:p>
        </p:txBody>
      </p:sp>
      <p:pic>
        <p:nvPicPr>
          <p:cNvPr id="53251" name="Content Placeholder 3" descr="47-1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1944688"/>
            <a:ext cx="8640763" cy="4325937"/>
          </a:xfrm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7931150" y="6086475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Transmission Oil Cooler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Often </a:t>
            </a:r>
            <a:r>
              <a:rPr lang="en-US" dirty="0"/>
              <a:t>placed in </a:t>
            </a:r>
            <a:r>
              <a:rPr lang="en-US" dirty="0" smtClean="0"/>
              <a:t>radiator </a:t>
            </a:r>
            <a:r>
              <a:rPr lang="en-US" dirty="0"/>
              <a:t>on cars with automatic transmissions </a:t>
            </a:r>
            <a:r>
              <a:rPr lang="en-US" dirty="0" smtClean="0"/>
              <a:t>or transaxles </a:t>
            </a:r>
            <a:r>
              <a:rPr lang="en-US" dirty="0"/>
              <a:t>to </a:t>
            </a:r>
            <a:r>
              <a:rPr lang="en-US" dirty="0" smtClean="0"/>
              <a:t>prevent transmission fluid from overheating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Small </a:t>
            </a:r>
            <a:r>
              <a:rPr lang="en-US" dirty="0"/>
              <a:t>tank enclosed in one of </a:t>
            </a:r>
            <a:r>
              <a:rPr lang="en-US" dirty="0" smtClean="0"/>
              <a:t>main </a:t>
            </a:r>
            <a:r>
              <a:rPr lang="en-US" dirty="0"/>
              <a:t>radiator </a:t>
            </a:r>
            <a:r>
              <a:rPr lang="en-US" dirty="0" smtClean="0"/>
              <a:t>tanks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Removes heat from fluid </a:t>
            </a:r>
            <a:r>
              <a:rPr lang="en-US" dirty="0"/>
              <a:t>as it passes through </a:t>
            </a:r>
            <a:r>
              <a:rPr lang="en-US" dirty="0" smtClean="0"/>
              <a:t>radiator </a:t>
            </a:r>
            <a:r>
              <a:rPr lang="en-US" dirty="0"/>
              <a:t>and </a:t>
            </a:r>
            <a:r>
              <a:rPr lang="en-US" dirty="0" smtClean="0"/>
              <a:t>cooler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Seals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radiator filler </a:t>
            </a:r>
            <a:r>
              <a:rPr lang="en-US" dirty="0"/>
              <a:t>neck to </a:t>
            </a:r>
            <a:r>
              <a:rPr lang="en-US" dirty="0" smtClean="0"/>
              <a:t>prevent leakage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Pressurizes system </a:t>
            </a:r>
            <a:r>
              <a:rPr lang="en-US" dirty="0"/>
              <a:t>to raise </a:t>
            </a:r>
            <a:r>
              <a:rPr lang="en-US" dirty="0" smtClean="0"/>
              <a:t>boiling point of coolant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Keeps </a:t>
            </a:r>
            <a:r>
              <a:rPr lang="en-US" dirty="0"/>
              <a:t>coolant from boiling </a:t>
            </a:r>
            <a:r>
              <a:rPr lang="en-US" dirty="0" smtClean="0"/>
              <a:t>and turning </a:t>
            </a:r>
            <a:r>
              <a:rPr lang="en-US" dirty="0"/>
              <a:t>to </a:t>
            </a:r>
            <a:r>
              <a:rPr lang="en-US" dirty="0" smtClean="0"/>
              <a:t>steam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Relieves </a:t>
            </a:r>
            <a:r>
              <a:rPr lang="en-US" dirty="0"/>
              <a:t>excess pressure to protect against </a:t>
            </a:r>
            <a:r>
              <a:rPr lang="en-US" dirty="0" smtClean="0"/>
              <a:t>system 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</a:t>
            </a:r>
            <a:r>
              <a:rPr lang="en-US" dirty="0"/>
              <a:t>closed systems, </a:t>
            </a:r>
            <a:r>
              <a:rPr lang="en-US" dirty="0" smtClean="0"/>
              <a:t>it allows coolant flow between radiator </a:t>
            </a:r>
            <a:r>
              <a:rPr lang="en-US" dirty="0"/>
              <a:t>and </a:t>
            </a:r>
            <a:r>
              <a:rPr lang="en-US" dirty="0" smtClean="0"/>
              <a:t>coolant reservoir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Cap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Radiator </a:t>
            </a:r>
            <a:r>
              <a:rPr lang="en-US" dirty="0"/>
              <a:t>cap pressure </a:t>
            </a:r>
            <a:r>
              <a:rPr lang="en-US" dirty="0" smtClean="0"/>
              <a:t>valve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</a:t>
            </a:r>
            <a:r>
              <a:rPr lang="en-US" dirty="0"/>
              <a:t>-loaded disk that contacts </a:t>
            </a:r>
            <a:r>
              <a:rPr lang="en-US" dirty="0" smtClean="0"/>
              <a:t>filler neck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 </a:t>
            </a:r>
            <a:r>
              <a:rPr lang="en-US" dirty="0"/>
              <a:t>pushes </a:t>
            </a:r>
            <a:r>
              <a:rPr lang="en-US" dirty="0" smtClean="0"/>
              <a:t>valve </a:t>
            </a:r>
            <a:r>
              <a:rPr lang="en-US" dirty="0"/>
              <a:t>into </a:t>
            </a:r>
            <a:r>
              <a:rPr lang="en-US" dirty="0" smtClean="0"/>
              <a:t>neck </a:t>
            </a:r>
            <a:r>
              <a:rPr lang="en-US" dirty="0"/>
              <a:t>to form a </a:t>
            </a:r>
            <a:r>
              <a:rPr lang="en-US" dirty="0" smtClean="0"/>
              <a:t>seal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Radiator </a:t>
            </a:r>
            <a:r>
              <a:rPr lang="en-US" dirty="0"/>
              <a:t>cap vacuum valve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Opens </a:t>
            </a:r>
            <a:r>
              <a:rPr lang="en-US" dirty="0"/>
              <a:t>to </a:t>
            </a:r>
            <a:r>
              <a:rPr lang="en-US" dirty="0" smtClean="0"/>
              <a:t>allow flow </a:t>
            </a:r>
            <a:r>
              <a:rPr lang="en-US" dirty="0"/>
              <a:t>back into </a:t>
            </a:r>
            <a:r>
              <a:rPr lang="en-US" dirty="0" smtClean="0"/>
              <a:t>radiator </a:t>
            </a:r>
            <a:r>
              <a:rPr lang="en-US" dirty="0"/>
              <a:t>when </a:t>
            </a:r>
            <a:r>
              <a:rPr lang="en-US" dirty="0" smtClean="0"/>
              <a:t>coolant temperature drops </a:t>
            </a:r>
            <a:r>
              <a:rPr lang="en-US" dirty="0"/>
              <a:t>after engine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Fans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Pulls </a:t>
            </a:r>
            <a:r>
              <a:rPr lang="en-US" dirty="0"/>
              <a:t>air through </a:t>
            </a:r>
            <a:r>
              <a:rPr lang="en-US" dirty="0" smtClean="0"/>
              <a:t>radiator core and </a:t>
            </a:r>
            <a:r>
              <a:rPr lang="en-US" dirty="0"/>
              <a:t>over </a:t>
            </a:r>
            <a:r>
              <a:rPr lang="en-US" dirty="0" smtClean="0"/>
              <a:t>engine </a:t>
            </a:r>
            <a:r>
              <a:rPr lang="en-US" dirty="0"/>
              <a:t>to </a:t>
            </a:r>
            <a:r>
              <a:rPr lang="en-US" dirty="0" smtClean="0"/>
              <a:t>remove heat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</a:t>
            </a:r>
            <a:r>
              <a:rPr lang="en-US" dirty="0"/>
              <a:t>-powered fan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Bolts </a:t>
            </a:r>
            <a:r>
              <a:rPr lang="en-US" dirty="0"/>
              <a:t>to </a:t>
            </a:r>
            <a:r>
              <a:rPr lang="en-US" dirty="0" smtClean="0"/>
              <a:t>water </a:t>
            </a:r>
            <a:r>
              <a:rPr lang="en-US" dirty="0"/>
              <a:t>pump </a:t>
            </a:r>
            <a:r>
              <a:rPr lang="en-US" dirty="0" smtClean="0"/>
              <a:t>hub and pulley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Sometimes</a:t>
            </a:r>
            <a:r>
              <a:rPr lang="en-US" dirty="0"/>
              <a:t>, a fan spacer </a:t>
            </a:r>
            <a:r>
              <a:rPr lang="en-US" dirty="0" smtClean="0"/>
              <a:t>fits </a:t>
            </a:r>
            <a:r>
              <a:rPr lang="en-US" dirty="0"/>
              <a:t>between </a:t>
            </a:r>
            <a:r>
              <a:rPr lang="en-US" dirty="0" smtClean="0"/>
              <a:t>fan and </a:t>
            </a:r>
            <a:r>
              <a:rPr lang="en-US" dirty="0"/>
              <a:t>pulley to move </a:t>
            </a:r>
            <a:r>
              <a:rPr lang="en-US" dirty="0" smtClean="0"/>
              <a:t>fan </a:t>
            </a:r>
            <a:r>
              <a:rPr lang="en-US" dirty="0"/>
              <a:t>closer to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Fans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Flex fan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Thin, flexible blades that alter airflow with engine speed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luid </a:t>
            </a:r>
            <a:r>
              <a:rPr lang="en-US" dirty="0"/>
              <a:t>coupling fan clutch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Designed </a:t>
            </a:r>
            <a:r>
              <a:rPr lang="en-US" dirty="0"/>
              <a:t>to slip </a:t>
            </a:r>
            <a:r>
              <a:rPr lang="en-US" dirty="0" smtClean="0"/>
              <a:t>at higher </a:t>
            </a:r>
            <a:r>
              <a:rPr lang="en-US" dirty="0"/>
              <a:t>engine </a:t>
            </a:r>
            <a:r>
              <a:rPr lang="en-US" dirty="0" smtClean="0"/>
              <a:t>speeds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Performs same function as flexible fan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Thermostatic </a:t>
            </a:r>
            <a:r>
              <a:rPr lang="en-US" dirty="0"/>
              <a:t>fan clutch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Temperature sensitive, bimetal </a:t>
            </a:r>
            <a:r>
              <a:rPr lang="en-US" dirty="0"/>
              <a:t>spring that controls fan </a:t>
            </a:r>
            <a:r>
              <a:rPr lang="en-US" dirty="0" smtClean="0"/>
              <a:t>action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Fans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</a:t>
            </a:r>
            <a:r>
              <a:rPr lang="en-US" dirty="0"/>
              <a:t>cooling fan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</a:t>
            </a:r>
            <a:r>
              <a:rPr lang="en-US" dirty="0"/>
              <a:t>motor, </a:t>
            </a:r>
            <a:r>
              <a:rPr lang="en-US" dirty="0" smtClean="0"/>
              <a:t>coolant </a:t>
            </a:r>
            <a:r>
              <a:rPr lang="en-US" dirty="0"/>
              <a:t>temperature sensor, and </a:t>
            </a:r>
            <a:r>
              <a:rPr lang="en-US" dirty="0" smtClean="0"/>
              <a:t>engine </a:t>
            </a:r>
            <a:r>
              <a:rPr lang="en-US" dirty="0"/>
              <a:t>ECM </a:t>
            </a:r>
            <a:r>
              <a:rPr lang="en-US" dirty="0" smtClean="0"/>
              <a:t>to provide airflow </a:t>
            </a:r>
            <a:r>
              <a:rPr lang="en-US" dirty="0"/>
              <a:t>and heat transfer out of </a:t>
            </a: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Fan </a:t>
            </a:r>
            <a:r>
              <a:rPr lang="en-US" dirty="0"/>
              <a:t>motor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</a:t>
            </a:r>
            <a:r>
              <a:rPr lang="en-US" dirty="0"/>
              <a:t>dc motor with </a:t>
            </a:r>
            <a:r>
              <a:rPr lang="en-US" dirty="0" smtClean="0"/>
              <a:t>brushes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Mounts </a:t>
            </a:r>
            <a:r>
              <a:rPr lang="en-US" dirty="0"/>
              <a:t>on </a:t>
            </a:r>
            <a:r>
              <a:rPr lang="en-US" dirty="0" smtClean="0"/>
              <a:t>bracket </a:t>
            </a:r>
            <a:r>
              <a:rPr lang="en-US" dirty="0"/>
              <a:t>secured to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Fans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Fan </a:t>
            </a:r>
            <a:r>
              <a:rPr lang="en-US" dirty="0"/>
              <a:t>switch </a:t>
            </a:r>
            <a:r>
              <a:rPr lang="en-US" dirty="0" smtClean="0"/>
              <a:t>or thermo switch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Temperature-sensitive switch </a:t>
            </a:r>
            <a:r>
              <a:rPr lang="en-US" dirty="0"/>
              <a:t>that controls fan motor </a:t>
            </a:r>
            <a:r>
              <a:rPr lang="en-US" dirty="0" smtClean="0"/>
              <a:t>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</a:t>
            </a:r>
            <a:r>
              <a:rPr lang="en-US" dirty="0"/>
              <a:t>temperature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Sensor, </a:t>
            </a:r>
            <a:r>
              <a:rPr lang="en-US" dirty="0"/>
              <a:t>fuse box relays, and engine ECM </a:t>
            </a:r>
            <a:r>
              <a:rPr lang="en-US" dirty="0" smtClean="0"/>
              <a:t>operate cooling </a:t>
            </a:r>
            <a:r>
              <a:rPr lang="en-US" dirty="0"/>
              <a:t>fan motors by using </a:t>
            </a:r>
            <a:r>
              <a:rPr lang="en-US" dirty="0" smtClean="0"/>
              <a:t>temperature sensor </a:t>
            </a:r>
            <a:r>
              <a:rPr lang="en-US" dirty="0"/>
              <a:t>in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Shroud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Helps </a:t>
            </a:r>
            <a:r>
              <a:rPr lang="en-US" dirty="0"/>
              <a:t>ensure that </a:t>
            </a:r>
            <a:r>
              <a:rPr lang="en-US" dirty="0" smtClean="0"/>
              <a:t>fan pulls </a:t>
            </a:r>
            <a:r>
              <a:rPr lang="en-US" dirty="0"/>
              <a:t>air through </a:t>
            </a: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Fastens </a:t>
            </a:r>
            <a:r>
              <a:rPr lang="en-US" dirty="0"/>
              <a:t>to </a:t>
            </a:r>
            <a:r>
              <a:rPr lang="en-US" dirty="0" smtClean="0"/>
              <a:t>rear of radiator </a:t>
            </a:r>
            <a:r>
              <a:rPr lang="en-US" dirty="0"/>
              <a:t>and surrounds </a:t>
            </a:r>
            <a:r>
              <a:rPr lang="en-US" dirty="0" smtClean="0"/>
              <a:t>area </a:t>
            </a:r>
            <a:r>
              <a:rPr lang="en-US" dirty="0"/>
              <a:t>around </a:t>
            </a:r>
            <a:r>
              <a:rPr lang="en-US" dirty="0" smtClean="0"/>
              <a:t>fan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Results in huge </a:t>
            </a:r>
            <a:r>
              <a:rPr lang="en-US" dirty="0"/>
              <a:t>volume of air </a:t>
            </a:r>
            <a:r>
              <a:rPr lang="en-US" dirty="0" smtClean="0"/>
              <a:t>flowing through (not around) radiator core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862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Expands </a:t>
            </a:r>
            <a:r>
              <a:rPr lang="en-US" dirty="0"/>
              <a:t>and contracts </a:t>
            </a:r>
            <a:r>
              <a:rPr lang="en-US" dirty="0" smtClean="0"/>
              <a:t>with changes </a:t>
            </a:r>
            <a:r>
              <a:rPr lang="en-US" dirty="0"/>
              <a:t>in engine </a:t>
            </a:r>
            <a:r>
              <a:rPr lang="en-US" dirty="0" smtClean="0"/>
              <a:t>temperature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coolant flow </a:t>
            </a:r>
            <a:r>
              <a:rPr lang="en-US" dirty="0"/>
              <a:t>through </a:t>
            </a: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Reduces </a:t>
            </a:r>
            <a:r>
              <a:rPr lang="en-US" dirty="0"/>
              <a:t>coolant </a:t>
            </a:r>
            <a:r>
              <a:rPr lang="en-US" dirty="0" smtClean="0"/>
              <a:t>flow when engine </a:t>
            </a:r>
            <a:r>
              <a:rPr lang="en-US" dirty="0"/>
              <a:t>is </a:t>
            </a:r>
            <a:r>
              <a:rPr lang="en-US" dirty="0" smtClean="0"/>
              <a:t>cold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Increases </a:t>
            </a:r>
            <a:r>
              <a:rPr lang="en-US" dirty="0"/>
              <a:t>coolant </a:t>
            </a:r>
            <a:r>
              <a:rPr lang="en-US" dirty="0" smtClean="0"/>
              <a:t>flow when engine </a:t>
            </a:r>
            <a:r>
              <a:rPr lang="en-US" dirty="0"/>
              <a:t>is </a:t>
            </a:r>
            <a:r>
              <a:rPr lang="en-US" dirty="0" smtClean="0"/>
              <a:t>hot</a:t>
            </a:r>
            <a:endParaRPr lang="en-US" dirty="0"/>
          </a:p>
        </p:txBody>
      </p:sp>
      <p:pic>
        <p:nvPicPr>
          <p:cNvPr id="62468" name="Content Placeholder 4" descr="47-2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6950" y="2335213"/>
            <a:ext cx="4227513" cy="3198812"/>
          </a:xfrm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8145463" y="553402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(Gates)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Thermostat rating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Stamped </a:t>
            </a:r>
            <a:r>
              <a:rPr lang="en-US" dirty="0"/>
              <a:t>on </a:t>
            </a:r>
            <a:r>
              <a:rPr lang="en-US" dirty="0" smtClean="0"/>
              <a:t>thermostat to </a:t>
            </a:r>
            <a:r>
              <a:rPr lang="en-US" dirty="0"/>
              <a:t>indicate </a:t>
            </a:r>
            <a:r>
              <a:rPr lang="en-US" dirty="0" smtClean="0"/>
              <a:t>its operating </a:t>
            </a:r>
            <a:r>
              <a:rPr lang="en-US" dirty="0"/>
              <a:t>(opening) </a:t>
            </a:r>
            <a:r>
              <a:rPr lang="en-US" dirty="0" smtClean="0"/>
              <a:t>temperature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High thermostat </a:t>
            </a:r>
            <a:r>
              <a:rPr lang="en-US" dirty="0" smtClean="0"/>
              <a:t>heat ranges </a:t>
            </a:r>
            <a:r>
              <a:rPr lang="en-US" dirty="0"/>
              <a:t>are used </a:t>
            </a:r>
            <a:r>
              <a:rPr lang="en-US" dirty="0" smtClean="0"/>
              <a:t>because they </a:t>
            </a:r>
            <a:r>
              <a:rPr lang="en-US" dirty="0"/>
              <a:t>reduce exhaust emissions and increase </a:t>
            </a:r>
            <a:r>
              <a:rPr lang="en-US" dirty="0" smtClean="0"/>
              <a:t>combustion efficiency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Operation</a:t>
            </a:r>
          </a:p>
        </p:txBody>
      </p:sp>
      <p:pic>
        <p:nvPicPr>
          <p:cNvPr id="64515" name="Picture 6" descr="47-2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457325"/>
            <a:ext cx="45339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7931150" y="6118225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Operation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Bypass </a:t>
            </a:r>
            <a:r>
              <a:rPr lang="en-US" dirty="0"/>
              <a:t>valve and </a:t>
            </a:r>
            <a:r>
              <a:rPr lang="en-US" dirty="0" smtClean="0"/>
              <a:t>bypass </a:t>
            </a:r>
            <a:r>
              <a:rPr lang="en-US" dirty="0"/>
              <a:t>hose, or </a:t>
            </a:r>
            <a:r>
              <a:rPr lang="en-US" dirty="0" smtClean="0"/>
              <a:t>passage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Permit </a:t>
            </a:r>
            <a:r>
              <a:rPr lang="en-US" dirty="0"/>
              <a:t>coolant circulation through </a:t>
            </a:r>
            <a:r>
              <a:rPr lang="en-US" dirty="0" smtClean="0"/>
              <a:t>engine when thermostat </a:t>
            </a:r>
            <a:r>
              <a:rPr lang="en-US" dirty="0"/>
              <a:t>is </a:t>
            </a:r>
            <a:r>
              <a:rPr lang="en-US" dirty="0" smtClean="0"/>
              <a:t>closed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coolant </a:t>
            </a:r>
            <a:r>
              <a:rPr lang="en-US" dirty="0"/>
              <a:t>cannot circulate</a:t>
            </a:r>
            <a:r>
              <a:rPr lang="en-US" dirty="0" smtClean="0"/>
              <a:t>, hot </a:t>
            </a:r>
            <a:r>
              <a:rPr lang="en-US" dirty="0"/>
              <a:t>spots </a:t>
            </a:r>
            <a:r>
              <a:rPr lang="en-US" dirty="0" smtClean="0"/>
              <a:t>develop </a:t>
            </a:r>
            <a:r>
              <a:rPr lang="en-US" dirty="0"/>
              <a:t>inside </a:t>
            </a:r>
            <a:r>
              <a:rPr lang="en-US" dirty="0" smtClean="0"/>
              <a:t>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Bypass </a:t>
            </a:r>
            <a:r>
              <a:rPr lang="en-US" dirty="0"/>
              <a:t>thermostat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second </a:t>
            </a:r>
            <a:r>
              <a:rPr lang="en-US" dirty="0"/>
              <a:t>valve for </a:t>
            </a:r>
            <a:r>
              <a:rPr lang="en-US" dirty="0" smtClean="0"/>
              <a:t>routing hot </a:t>
            </a:r>
            <a:r>
              <a:rPr lang="en-US" dirty="0"/>
              <a:t>coolant through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Warning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Informs driver when engine is overheating</a:t>
            </a:r>
          </a:p>
          <a:p>
            <a:r>
              <a:rPr lang="en-US" dirty="0" smtClean="0"/>
              <a:t>When coolant becomes too hot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Temperature sending unit is closed</a:t>
            </a:r>
          </a:p>
          <a:p>
            <a:r>
              <a:rPr lang="en-US" sz="2400" dirty="0" smtClean="0"/>
              <a:t>When engine is cold or at normal operating temperature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Temperature sending unit is open</a:t>
            </a:r>
          </a:p>
          <a:p>
            <a:pPr marL="346075" indent="-346075"/>
            <a:r>
              <a:rPr lang="en-US" dirty="0" smtClean="0"/>
              <a:t>In many late-model vehicles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Engine temperature warning light is energized by engine control module</a:t>
            </a:r>
          </a:p>
          <a:p>
            <a:pPr marL="741363" indent="-279400">
              <a:buFont typeface="Helvetica" pitchFamily="34" charset="0"/>
              <a:buChar char="–"/>
            </a:pP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Engine Temperature Gauge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Shows exact operating temperature </a:t>
            </a:r>
            <a:r>
              <a:rPr lang="en-US" dirty="0"/>
              <a:t>of </a:t>
            </a:r>
            <a:r>
              <a:rPr lang="en-US" dirty="0" smtClean="0"/>
              <a:t>engine 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As </a:t>
            </a:r>
            <a:r>
              <a:rPr lang="en-US" dirty="0" smtClean="0"/>
              <a:t>engine temperature increases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Resistance drops </a:t>
            </a:r>
            <a:r>
              <a:rPr lang="en-US" dirty="0"/>
              <a:t>in </a:t>
            </a:r>
            <a:r>
              <a:rPr lang="en-US" dirty="0" smtClean="0"/>
              <a:t>sending unit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</a:t>
            </a:r>
            <a:r>
              <a:rPr lang="en-US" dirty="0"/>
              <a:t>increases in </a:t>
            </a:r>
            <a:r>
              <a:rPr lang="en-US" dirty="0" smtClean="0"/>
              <a:t>gauge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gauge </a:t>
            </a:r>
            <a:r>
              <a:rPr lang="en-US" dirty="0"/>
              <a:t>needle to </a:t>
            </a:r>
            <a:r>
              <a:rPr lang="en-US" dirty="0" smtClean="0"/>
              <a:t>deflect </a:t>
            </a:r>
            <a:r>
              <a:rPr lang="en-US" dirty="0"/>
              <a:t>to </a:t>
            </a:r>
            <a:r>
              <a:rPr lang="en-US" dirty="0" smtClean="0"/>
              <a:t>right</a:t>
            </a:r>
            <a:r>
              <a:rPr lang="en-US" dirty="0"/>
              <a:t>, showing engine </a:t>
            </a:r>
            <a:r>
              <a:rPr lang="en-US" dirty="0" smtClean="0"/>
              <a:t>temperature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Antifreeze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Mixes with water </a:t>
            </a:r>
            <a:r>
              <a:rPr lang="en-US" dirty="0"/>
              <a:t>to produce engine </a:t>
            </a:r>
            <a:r>
              <a:rPr lang="en-US" dirty="0" smtClean="0"/>
              <a:t>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 ethylene glycol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Prevents </a:t>
            </a:r>
            <a:r>
              <a:rPr lang="en-US" dirty="0" smtClean="0"/>
              <a:t>winter freeze up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Prevents </a:t>
            </a:r>
            <a:r>
              <a:rPr lang="en-US" dirty="0" smtClean="0"/>
              <a:t>rust </a:t>
            </a:r>
            <a:r>
              <a:rPr lang="en-US" dirty="0"/>
              <a:t>and </a:t>
            </a:r>
            <a:r>
              <a:rPr lang="en-US" dirty="0" smtClean="0"/>
              <a:t>corrosion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Lubricates </a:t>
            </a:r>
            <a:r>
              <a:rPr lang="en-US" dirty="0" smtClean="0"/>
              <a:t>water pump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Cools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Antifreeze/Water Mixture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50/50 mixture of water and antifreeze usually recommended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Equal mix of glycol antifreeze and water provides protection from ice formation to about –34°F</a:t>
            </a: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Block Heater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May </a:t>
            </a:r>
            <a:r>
              <a:rPr lang="en-US" dirty="0"/>
              <a:t>be used on </a:t>
            </a:r>
            <a:r>
              <a:rPr lang="en-US" dirty="0" smtClean="0"/>
              <a:t>engine </a:t>
            </a:r>
            <a:r>
              <a:rPr lang="en-US" dirty="0"/>
              <a:t>to </a:t>
            </a:r>
            <a:r>
              <a:rPr lang="en-US" dirty="0" smtClean="0"/>
              <a:t>help with starting </a:t>
            </a:r>
            <a:r>
              <a:rPr lang="en-US" dirty="0"/>
              <a:t>in cold weather by heating </a:t>
            </a:r>
            <a:r>
              <a:rPr lang="en-US" dirty="0" smtClean="0"/>
              <a:t>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commonly used </a:t>
            </a:r>
            <a:r>
              <a:rPr lang="en-US" dirty="0" smtClean="0"/>
              <a:t>on diesel engines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120-volt </a:t>
            </a:r>
            <a:r>
              <a:rPr lang="en-US" dirty="0"/>
              <a:t>heating </a:t>
            </a:r>
            <a:r>
              <a:rPr lang="en-US" dirty="0" smtClean="0"/>
              <a:t>element mounted in block </a:t>
            </a:r>
            <a:r>
              <a:rPr lang="en-US" dirty="0"/>
              <a:t>water </a:t>
            </a:r>
            <a:r>
              <a:rPr lang="en-US" dirty="0" smtClean="0"/>
              <a:t>jacket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Supercharger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its </a:t>
            </a:r>
            <a:r>
              <a:rPr lang="en-US" dirty="0" smtClean="0"/>
              <a:t>own electric </a:t>
            </a:r>
            <a:r>
              <a:rPr lang="en-US" dirty="0"/>
              <a:t>water pump, hoses, and radiator to </a:t>
            </a:r>
            <a:r>
              <a:rPr lang="en-US" dirty="0" smtClean="0"/>
              <a:t>pump cool </a:t>
            </a:r>
            <a:r>
              <a:rPr lang="en-US" dirty="0"/>
              <a:t>antifreeze through </a:t>
            </a:r>
            <a:r>
              <a:rPr lang="en-US" dirty="0" smtClean="0"/>
              <a:t>supercharger intercooler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Air-to-liquid heat </a:t>
            </a:r>
            <a:r>
              <a:rPr lang="en-US" dirty="0"/>
              <a:t>exchanger (radiator) mounted under </a:t>
            </a:r>
            <a:r>
              <a:rPr lang="en-US" dirty="0" smtClean="0"/>
              <a:t>or at outlet </a:t>
            </a:r>
            <a:r>
              <a:rPr lang="en-US" dirty="0"/>
              <a:t>of </a:t>
            </a:r>
            <a:r>
              <a:rPr lang="en-US" dirty="0" smtClean="0"/>
              <a:t>compressor rotors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Supercharger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71683" name="Content Placeholder 3" descr="47-2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663" y="1482725"/>
            <a:ext cx="7610475" cy="5140325"/>
          </a:xfrm>
        </p:spPr>
      </p:pic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Either circulated air </a:t>
            </a:r>
            <a:r>
              <a:rPr lang="en-US" dirty="0"/>
              <a:t>or circulated liquid coolant </a:t>
            </a:r>
            <a:r>
              <a:rPr lang="en-US" dirty="0" smtClean="0"/>
              <a:t>remove </a:t>
            </a:r>
            <a:r>
              <a:rPr lang="en-US" dirty="0"/>
              <a:t>excess </a:t>
            </a:r>
            <a:r>
              <a:rPr lang="en-US" dirty="0" smtClean="0"/>
              <a:t>heat from </a:t>
            </a:r>
            <a:r>
              <a:rPr lang="en-US" dirty="0"/>
              <a:t>components in </a:t>
            </a:r>
            <a:r>
              <a:rPr lang="en-US" dirty="0" smtClean="0"/>
              <a:t>electric powertrain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air cooling 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blower </a:t>
            </a:r>
            <a:r>
              <a:rPr lang="en-US" dirty="0"/>
              <a:t>fan and </a:t>
            </a:r>
            <a:r>
              <a:rPr lang="en-US" dirty="0" smtClean="0"/>
              <a:t>system </a:t>
            </a:r>
            <a:r>
              <a:rPr lang="en-US" dirty="0"/>
              <a:t>of </a:t>
            </a:r>
            <a:r>
              <a:rPr lang="en-US" dirty="0" smtClean="0"/>
              <a:t>ducts route </a:t>
            </a:r>
            <a:r>
              <a:rPr lang="en-US" dirty="0"/>
              <a:t>cool </a:t>
            </a:r>
            <a:r>
              <a:rPr lang="en-US" dirty="0" smtClean="0"/>
              <a:t>passenger compartment </a:t>
            </a:r>
            <a:r>
              <a:rPr lang="en-US" dirty="0"/>
              <a:t>air around </a:t>
            </a:r>
            <a:r>
              <a:rPr lang="en-US" dirty="0" smtClean="0"/>
              <a:t>high-voltage battery pack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liquid cooling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water </a:t>
            </a:r>
            <a:r>
              <a:rPr lang="en-US" dirty="0"/>
              <a:t>pump, small diameter hoses, and </a:t>
            </a:r>
            <a:r>
              <a:rPr lang="en-US" dirty="0" smtClean="0"/>
              <a:t>separate radiator </a:t>
            </a:r>
            <a:r>
              <a:rPr lang="en-US" dirty="0"/>
              <a:t>or heat </a:t>
            </a:r>
            <a:r>
              <a:rPr lang="en-US" dirty="0" smtClean="0"/>
              <a:t>exchanger pull </a:t>
            </a:r>
            <a:r>
              <a:rPr lang="en-US" dirty="0"/>
              <a:t>heat out of </a:t>
            </a:r>
            <a:r>
              <a:rPr lang="en-US" dirty="0" smtClean="0"/>
              <a:t>HV battery</a:t>
            </a:r>
            <a:r>
              <a:rPr lang="en-US" dirty="0"/>
              <a:t>, HV PCM, and motor-</a:t>
            </a:r>
            <a:r>
              <a:rPr lang="en-US" dirty="0" smtClean="0"/>
              <a:t>generator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High temperatures </a:t>
            </a:r>
            <a:r>
              <a:rPr lang="en-US" dirty="0" smtClean="0"/>
              <a:t>develop </a:t>
            </a:r>
            <a:r>
              <a:rPr lang="en-US" dirty="0"/>
              <a:t>in several </a:t>
            </a:r>
            <a:r>
              <a:rPr lang="en-US" dirty="0" smtClean="0"/>
              <a:t>areas within hybrid’s </a:t>
            </a:r>
            <a:r>
              <a:rPr lang="en-US" dirty="0"/>
              <a:t>electric </a:t>
            </a:r>
            <a:r>
              <a:rPr lang="en-US" dirty="0" err="1" smtClean="0"/>
              <a:t>powertrain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HV battery </a:t>
            </a:r>
            <a:r>
              <a:rPr lang="en-US" dirty="0" smtClean="0"/>
              <a:t>cells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HV motor-</a:t>
            </a:r>
            <a:r>
              <a:rPr lang="en-US" dirty="0" smtClean="0"/>
              <a:t>generator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HV </a:t>
            </a:r>
            <a:r>
              <a:rPr lang="en-US" dirty="0" smtClean="0"/>
              <a:t>PCM</a:t>
            </a:r>
          </a:p>
          <a:p>
            <a:pPr marL="400050" lvl="1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 radiator </a:t>
            </a:r>
            <a:r>
              <a:rPr lang="en-US" dirty="0" smtClean="0"/>
              <a:t>or </a:t>
            </a:r>
            <a:r>
              <a:rPr lang="en-US" dirty="0"/>
              <a:t>small air-to-liquid </a:t>
            </a:r>
            <a:r>
              <a:rPr lang="en-US" dirty="0" smtClean="0"/>
              <a:t>heat exchanger mounted </a:t>
            </a:r>
            <a:r>
              <a:rPr lang="en-US" dirty="0"/>
              <a:t>in </a:t>
            </a:r>
            <a:r>
              <a:rPr lang="en-US" dirty="0" smtClean="0"/>
              <a:t>battery 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fan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Energized </a:t>
            </a:r>
            <a:r>
              <a:rPr lang="en-US" dirty="0"/>
              <a:t>by </a:t>
            </a:r>
            <a:r>
              <a:rPr lang="en-US" dirty="0" smtClean="0"/>
              <a:t>HV ECM </a:t>
            </a:r>
            <a:r>
              <a:rPr lang="en-US" dirty="0"/>
              <a:t>to force fresh air through </a:t>
            </a:r>
            <a:r>
              <a:rPr lang="en-US" dirty="0" smtClean="0"/>
              <a:t>air-to-liquid heat exchanger </a:t>
            </a:r>
            <a:r>
              <a:rPr lang="en-US" dirty="0"/>
              <a:t>and over </a:t>
            </a:r>
            <a:r>
              <a:rPr lang="en-US" dirty="0" smtClean="0"/>
              <a:t>battery </a:t>
            </a:r>
            <a:r>
              <a:rPr lang="en-US" dirty="0"/>
              <a:t>pack outer </a:t>
            </a:r>
            <a:r>
              <a:rPr lang="en-US" dirty="0" smtClean="0"/>
              <a:t>surfaces for cooling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Motor-generator water </a:t>
            </a:r>
            <a:r>
              <a:rPr lang="en-US" dirty="0" smtClean="0"/>
              <a:t>jackets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Carry liquid coolant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Formed </a:t>
            </a:r>
            <a:r>
              <a:rPr lang="en-US" dirty="0"/>
              <a:t>or machined inside </a:t>
            </a:r>
            <a:r>
              <a:rPr lang="en-US" dirty="0" smtClean="0"/>
              <a:t>stator housing </a:t>
            </a:r>
            <a:r>
              <a:rPr lang="en-US" dirty="0"/>
              <a:t>during </a:t>
            </a:r>
            <a:r>
              <a:rPr lang="en-US" dirty="0" smtClean="0"/>
              <a:t>manufacture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Motor-generator coolant hoses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Carry </a:t>
            </a:r>
            <a:r>
              <a:rPr lang="en-US" dirty="0"/>
              <a:t>cooled </a:t>
            </a:r>
            <a:r>
              <a:rPr lang="en-US" dirty="0" smtClean="0"/>
              <a:t>coolant to</a:t>
            </a:r>
            <a:r>
              <a:rPr lang="en-US" dirty="0"/>
              <a:t>, and heated coolant from, </a:t>
            </a:r>
            <a:r>
              <a:rPr lang="en-US" dirty="0" smtClean="0"/>
              <a:t>motor-generator water jackets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Motor-generator coolant fittings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rubber hoses to be clamped around hose for leak-proof antifreeze connections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</a:t>
            </a:r>
            <a:r>
              <a:rPr lang="en-US" dirty="0"/>
              <a:t>-generator </a:t>
            </a:r>
            <a:r>
              <a:rPr lang="en-US" dirty="0" smtClean="0"/>
              <a:t>water pump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</a:t>
            </a:r>
            <a:r>
              <a:rPr lang="en-US" dirty="0"/>
              <a:t>coolant pump mounted </a:t>
            </a:r>
            <a:r>
              <a:rPr lang="en-US" dirty="0" smtClean="0"/>
              <a:t>between system </a:t>
            </a:r>
            <a:r>
              <a:rPr lang="en-US" dirty="0"/>
              <a:t>radiator and </a:t>
            </a:r>
            <a:r>
              <a:rPr lang="en-US" dirty="0" smtClean="0"/>
              <a:t>stator </a:t>
            </a:r>
            <a:r>
              <a:rPr lang="en-US" dirty="0"/>
              <a:t>housing</a:t>
            </a: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PCM Cooling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Often </a:t>
            </a:r>
            <a:r>
              <a:rPr lang="en-US" dirty="0"/>
              <a:t>uses </a:t>
            </a:r>
            <a:r>
              <a:rPr lang="en-US" dirty="0" smtClean="0"/>
              <a:t>same electric </a:t>
            </a:r>
            <a:r>
              <a:rPr lang="en-US" dirty="0"/>
              <a:t>water pump and circulated liquid </a:t>
            </a:r>
            <a:r>
              <a:rPr lang="en-US" dirty="0" smtClean="0"/>
              <a:t>coolant as motor-generator </a:t>
            </a:r>
            <a:r>
              <a:rPr lang="en-US" dirty="0"/>
              <a:t>and HV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PCM water jacket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Formed </a:t>
            </a:r>
            <a:r>
              <a:rPr lang="en-US" dirty="0"/>
              <a:t>between </a:t>
            </a:r>
            <a:r>
              <a:rPr lang="en-US" dirty="0" smtClean="0"/>
              <a:t>inner </a:t>
            </a:r>
            <a:r>
              <a:rPr lang="en-US" dirty="0"/>
              <a:t>and outer housings that surround </a:t>
            </a:r>
            <a:r>
              <a:rPr lang="en-US" dirty="0" smtClean="0"/>
              <a:t>high-power, control </a:t>
            </a:r>
            <a:r>
              <a:rPr lang="en-US" dirty="0"/>
              <a:t>circuit boards mounted on </a:t>
            </a:r>
            <a:r>
              <a:rPr lang="en-US" dirty="0" smtClean="0"/>
              <a:t>heat sink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PCM Cooling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79875" name="Content Placeholder 3" descr="47-3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8" y="1655763"/>
            <a:ext cx="8807450" cy="4667250"/>
          </a:xfrm>
        </p:spPr>
      </p:pic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059738" y="6138863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Heat Storage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mtClean="0"/>
              <a:t>Needed </a:t>
            </a:r>
            <a:r>
              <a:rPr lang="en-US" dirty="0"/>
              <a:t>to </a:t>
            </a:r>
            <a:r>
              <a:rPr lang="en-US" dirty="0" smtClean="0"/>
              <a:t>help keep hybrid’s </a:t>
            </a:r>
            <a:r>
              <a:rPr lang="en-US" dirty="0"/>
              <a:t>piston engine warm when </a:t>
            </a:r>
            <a:r>
              <a:rPr lang="en-US" dirty="0" smtClean="0"/>
              <a:t>not running </a:t>
            </a:r>
            <a:r>
              <a:rPr lang="en-US" dirty="0"/>
              <a:t>and </a:t>
            </a:r>
            <a:r>
              <a:rPr lang="en-US" dirty="0" smtClean="0"/>
              <a:t>vehicle </a:t>
            </a:r>
            <a:r>
              <a:rPr lang="en-US" dirty="0"/>
              <a:t>is in full electric </a:t>
            </a:r>
            <a:r>
              <a:rPr lang="en-US" dirty="0" smtClean="0"/>
              <a:t>propulsion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Required </a:t>
            </a:r>
            <a:r>
              <a:rPr lang="en-US" dirty="0"/>
              <a:t>on </a:t>
            </a:r>
            <a:r>
              <a:rPr lang="en-US" dirty="0" smtClean="0"/>
              <a:t>gasoline engine </a:t>
            </a:r>
            <a:r>
              <a:rPr lang="en-US" dirty="0"/>
              <a:t>hybrids equipped with port fuel </a:t>
            </a:r>
            <a:r>
              <a:rPr lang="en-US" dirty="0" smtClean="0"/>
              <a:t>injection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1977</Words>
  <Application>Microsoft Office PowerPoint</Application>
  <PresentationFormat>On-screen Show (4:3)</PresentationFormat>
  <Paragraphs>348</Paragraphs>
  <Slides>59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Title Slide</vt:lpstr>
      <vt:lpstr>4_Custom Design</vt:lpstr>
      <vt:lpstr>Ojectives</vt:lpstr>
      <vt:lpstr>Content</vt:lpstr>
      <vt:lpstr>PowerPoint Presentation</vt:lpstr>
      <vt:lpstr>47</vt:lpstr>
      <vt:lpstr>Objectives</vt:lpstr>
      <vt:lpstr>Objectives</vt:lpstr>
      <vt:lpstr>Vehicle Cooling Systems</vt:lpstr>
      <vt:lpstr>Vehicle Cooling Systems (Cont.)</vt:lpstr>
      <vt:lpstr>Specific Cooling Systems</vt:lpstr>
      <vt:lpstr>Specific Cooling Systems (Cont.)</vt:lpstr>
      <vt:lpstr>Specific Cooling Systems (Cont.)</vt:lpstr>
      <vt:lpstr>Cooling System</vt:lpstr>
      <vt:lpstr>Cooling System Functions</vt:lpstr>
      <vt:lpstr>Removing Engine Heat</vt:lpstr>
      <vt:lpstr>Maintaining Operating Temperature</vt:lpstr>
      <vt:lpstr>Reaching Operating Temperature Quickly</vt:lpstr>
      <vt:lpstr>Heater Operation</vt:lpstr>
      <vt:lpstr>Cooling System Types</vt:lpstr>
      <vt:lpstr>Liquid Cooling Systems</vt:lpstr>
      <vt:lpstr>Conventional- and Reverse-Flow Cooling</vt:lpstr>
      <vt:lpstr>Closed Cooling System</vt:lpstr>
      <vt:lpstr>Open Cooling System </vt:lpstr>
      <vt:lpstr>Cooling System Parts</vt:lpstr>
      <vt:lpstr>Water Pump</vt:lpstr>
      <vt:lpstr>Water Pump Operation</vt:lpstr>
      <vt:lpstr>Radiator and Heater Hoses</vt:lpstr>
      <vt:lpstr>Radiator and Heater Hoses (Cont.)</vt:lpstr>
      <vt:lpstr>Radiator and Heater Hoses (Cont.)</vt:lpstr>
      <vt:lpstr>Radiator</vt:lpstr>
      <vt:lpstr>Radiator (Cont.)</vt:lpstr>
      <vt:lpstr>Radiator (Cont.)</vt:lpstr>
      <vt:lpstr>Major Parts of a Radiator</vt:lpstr>
      <vt:lpstr>Types of Radiators</vt:lpstr>
      <vt:lpstr>Transmission Oil Cooler</vt:lpstr>
      <vt:lpstr>Radiator Cap</vt:lpstr>
      <vt:lpstr>Radiator Cap (Cont.)</vt:lpstr>
      <vt:lpstr>Cooling System Fans</vt:lpstr>
      <vt:lpstr>Cooling System Fans (Cont.)</vt:lpstr>
      <vt:lpstr>Cooling System Fans (Cont.)</vt:lpstr>
      <vt:lpstr>Cooling System Fans (Cont.)</vt:lpstr>
      <vt:lpstr>Radiator Shroud </vt:lpstr>
      <vt:lpstr>Thermostat</vt:lpstr>
      <vt:lpstr>Thermostat (Cont.)</vt:lpstr>
      <vt:lpstr>Thermostat Operation</vt:lpstr>
      <vt:lpstr>Thermostat Operation (Cont.)</vt:lpstr>
      <vt:lpstr>Temperature Warning Light</vt:lpstr>
      <vt:lpstr>Engine Temperature Gauge</vt:lpstr>
      <vt:lpstr>Antifreeze</vt:lpstr>
      <vt:lpstr>Antifreeze/Water Mixture</vt:lpstr>
      <vt:lpstr>Block Heater</vt:lpstr>
      <vt:lpstr>Supercharger Cooling Systems</vt:lpstr>
      <vt:lpstr>Supercharger Cooling Systems (Cont.)</vt:lpstr>
      <vt:lpstr>Hybrid Cooling Systems</vt:lpstr>
      <vt:lpstr>Hybrid Cooling Systems (Cont.)</vt:lpstr>
      <vt:lpstr>Hybrid Cooling Systems (Cont.)</vt:lpstr>
      <vt:lpstr>HV Battery Cooling Systems</vt:lpstr>
      <vt:lpstr>Motor-Generator Cooling Systems</vt:lpstr>
      <vt:lpstr>Motor-Generator Cooling Systems (Cont.)</vt:lpstr>
      <vt:lpstr>HV PCM Cooling Systems</vt:lpstr>
      <vt:lpstr>HV PCM Cooling Systems (Cont.)</vt:lpstr>
      <vt:lpstr>Coolant Heat Storage 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2013-08-16T19:24:20Z</dcterms:created>
  <dcterms:modified xsi:type="dcterms:W3CDTF">2016-07-01T13:05:45Z</dcterms:modified>
</cp:coreProperties>
</file>