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4"/>
  </p:notesMasterIdLst>
  <p:handoutMasterIdLst>
    <p:handoutMasterId r:id="rId65"/>
  </p:handoutMasterIdLst>
  <p:sldIdLst>
    <p:sldId id="315" r:id="rId5"/>
    <p:sldId id="314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1" r:id="rId41"/>
    <p:sldId id="290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3" r:id="rId53"/>
    <p:sldId id="302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3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7EB787E-CAED-493D-AA52-E1EAE3B1625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3B4858F-857D-4BE0-A49E-6A438354DD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50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31724B3-4B56-4306-9570-72698AF2F2F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43D1159-5D08-457E-B0E9-8C648D5E82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232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7A4793-003C-4B71-A694-F8A46E9E07C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383B83-BD2C-4576-B27D-EC3314C4E3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2E5275-24FB-4724-804E-DE6423C7F2D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1CE453-9393-493B-A753-29B24719492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ED3B34-010E-40F0-833E-62947BC2C12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8AD2FD-EDBF-44F4-8D04-C98301207D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03D65C-8E3C-4CAC-AFFC-09D5F3111FE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3DA0CC-1336-4D4E-AD41-F77D058EF5D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548799-432C-400D-A7E4-8EBF67110EF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9555D6-46F8-4C51-99C8-47AF44D5484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E0B835-0027-4506-95D6-FA089D0C743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D79768-74E0-46F0-8AA4-372360C0E91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B5BBCC-CAC5-4D91-86DC-E7BCC2FC27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6C6EEB-9306-4BB0-B6A5-8B7C00D5C1D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938763-D691-428E-A3DC-1CDCCEB2485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13D2EF-2A16-432B-8F37-B4163304BB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0D607-80EF-4CDD-8E70-BD8C935DE04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4A7BCD-8DB6-4501-BA3A-60636ADEC69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43EA88-D1BF-4976-8B5A-67078949D69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6932CC-E02B-437C-A464-0EB5C10CFE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C222EE-5864-436D-9BE5-2539C0FF7C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1647E5-C65E-4713-B51A-AD1CCF0159E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F6BF6-C9DB-487A-A841-8F172ED8640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8AD1F7-E018-4777-9670-9425A7C3D97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A9BA4A-481B-428B-87C1-3A2CEFE0EE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F37C76-5049-4359-8C69-8AC8A74187D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84C990-EE32-4A0F-8611-B28908AA1E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690A9B-7EAE-459C-8EA9-3137681620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0BBA70-1971-400B-9029-1223C6B4CD7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CA322-D18F-438E-8BFB-C92266827A0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B4DE3E-C95A-4478-AD20-EE5A32F4FEA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76C39F-3D8B-4C8F-9F63-9DBF8629C35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520F02-F4F9-4CDB-AC75-E1E61EAA9FB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97AC3D-86B3-41FB-8B67-3E8F1D6EC46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5E9132-6704-4E1C-9154-26C123050F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D42A19-553F-4827-AB72-F89A49D6AD6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860D32-6089-4B58-BD56-BAC741FD611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11D28C-0B2C-47DE-B5F0-8587498FFF6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C1B2AC-ADC8-4623-8C3E-3A73F66795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956298-1052-4BC2-95DF-F1AD272ABBD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CEE824-DE97-4A9A-A772-7DD03DF218A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36975C-24A0-48C7-86A0-76A8D39F32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23EA38-FB2B-407F-912D-028881F5AB3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C880B9-C4E9-4808-A294-D1DB8C357CE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3DAD61-64A7-48B8-A6DE-5FBA4B5BE8A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3EE5F-8805-451C-8017-930463D2029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E0AFC3-FAAC-4D62-93E4-D5D306DC737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FB32DC-512E-4AD9-BB8A-AB81167C4AC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7128D8-D83A-4012-A87E-64DF62CA992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79632-7021-43E2-B5FC-4F61468A1F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86E370-888F-42E2-A5E2-555508F1179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3EEACE-4206-48DA-9990-7F9423DD45F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425519-1704-4835-8BEF-1CB4110CB86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67E154-95ED-4741-9FA8-33AEB2CC7BB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B7EED4-8016-4050-99C4-86BBCD6F8AD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CBFCD7-DC8F-40FF-9A5D-0C2AA8BA3D6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94A1B8-F3F5-47CB-9356-B111D2695AC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4E65AC-483A-4C01-9EB7-117BA69DC45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96878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5062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8252123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64898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8406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4151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1581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7771701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7279947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06824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17949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6552741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0689955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6462311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01789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9558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99289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999014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3897346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8586789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12374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23704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EAFACC6-1B8F-40D9-8869-6FDEF92409A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545F491-5BB2-4115-98E8-28C527AA8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54723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06240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FD1A52-1A07-4516-9714-A1EAED1CF18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D1360F4-9F38-4709-B17A-AA84A4DE2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98584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3F7808-9BDB-485D-94DD-D374F91326F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412E44D-DBC3-40F0-B80B-88A0B85FC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811105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C1B4C4-470E-448A-8A77-A65B697279B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DF73DA-CAC0-451A-8D95-3D8208C6A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1391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99E630-63B5-4A30-8222-99AB1CA43AC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01E0494-4FB7-4719-8C76-BCDB274CF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5015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597B237-A5B5-4628-B3AE-93752B18CB0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495A20-BDF9-45C2-A3A4-357CDA12B7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9044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D47254-3497-46ED-ACA8-CC643EB0174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BB6F76-9E20-4063-AB30-F6B1D16F40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30401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0C9925-C293-4E42-8146-FB28E9D5D57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F4FA9E-7E17-4B21-9AF3-9C57A0D63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5323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CDEEE27-A588-44FE-9999-36FD21D003F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D7E7BC-992D-4580-972B-4545CBD33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97393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9818BE-DCA5-4175-AB40-ACC546AC34F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E3458D3-32D0-421A-93B2-312CC7E61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09366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BF7931-FCD0-4726-BF52-9AED91F3D0B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6054B3-A149-4AFB-BFC5-2B3EDCAB1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38800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585285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C5672B2-1B6D-425A-9788-FF5E135AF5C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33005B7-F7D5-411B-924D-D9D663153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71970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D9AC16-4B85-4124-809D-584D1BDC281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D0EF2F2-D170-40FB-8172-E2C52BA9A0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69830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0CDCA4-21DC-433A-B50B-E8E5F3F3C74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29EEC2-4B08-4AF2-8F9D-036A4586A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75889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1951257-C0EA-437B-A08B-5A7C1377322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AEF5AE9-AAE1-44F7-AC1F-E55C38E2C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68374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D82FBF2-0FFC-4680-A6A7-61BDD9BB526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4F19846-EDCA-40F2-BEB5-AE433704E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23626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548DCD-4ACE-4BAC-B813-F598051144C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10CBE41-537B-4DA2-8C58-C4BB692B6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50444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34CC7A-BA84-49A1-8B11-1D539B41AC3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5BECBF5-8EA8-4FD8-B3A4-0F302B30D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10297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4B37D2-D47F-4C1B-90ED-6CECE9817E0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B861BFA-88D0-4F28-8326-F5627D2BC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86914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E74478-D5CB-41D9-98E8-5C02322DE3E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EE424C-8988-4CF1-989E-327A5D18A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47452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73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Tire, Wheel, and Wheel Bearing Fundamentals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Identify the parts of a tire and wheel assembly.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different methods of tire construction.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types and sizes of tires.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tire ratings and designations.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different types of wheels.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Define </a:t>
            </a:r>
            <a:r>
              <a:rPr lang="en-US" dirty="0"/>
              <a:t>valve stems, valve cores, lug nuts, </a:t>
            </a:r>
            <a:r>
              <a:rPr lang="en-US" dirty="0" smtClean="0"/>
              <a:t>lug studs</a:t>
            </a:r>
            <a:r>
              <a:rPr lang="en-US" dirty="0"/>
              <a:t>, and lug bolts.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</a:t>
            </a:r>
            <a:r>
              <a:rPr lang="en-US" dirty="0"/>
              <a:t>the parts of driving and </a:t>
            </a:r>
            <a:r>
              <a:rPr lang="en-US" dirty="0" err="1" smtClean="0"/>
              <a:t>nondriving</a:t>
            </a:r>
            <a:r>
              <a:rPr lang="en-US" dirty="0" smtClean="0"/>
              <a:t> hub </a:t>
            </a:r>
            <a:r>
              <a:rPr lang="en-US" dirty="0"/>
              <a:t>and wheel bearing assemblies.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requiring </a:t>
            </a:r>
            <a:r>
              <a:rPr lang="en-US" dirty="0"/>
              <a:t>a knowledge of tires, wheels</a:t>
            </a:r>
            <a:r>
              <a:rPr lang="en-US" dirty="0" smtClean="0"/>
              <a:t>, hubs</a:t>
            </a:r>
            <a:r>
              <a:rPr lang="en-US" dirty="0"/>
              <a:t>, and wheel bearings.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Automobile tires </a:t>
            </a:r>
            <a:r>
              <a:rPr lang="en-US" dirty="0" smtClean="0"/>
              <a:t>perform </a:t>
            </a:r>
            <a:r>
              <a:rPr lang="en-US" dirty="0"/>
              <a:t>two basic </a:t>
            </a:r>
            <a:r>
              <a:rPr lang="en-US" dirty="0" smtClean="0"/>
              <a:t>functions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ct </a:t>
            </a:r>
            <a:r>
              <a:rPr lang="en-US" dirty="0"/>
              <a:t>as </a:t>
            </a:r>
            <a:r>
              <a:rPr lang="en-US" dirty="0" smtClean="0"/>
              <a:t>soft </a:t>
            </a:r>
            <a:r>
              <a:rPr lang="en-US" dirty="0"/>
              <a:t>cushion between </a:t>
            </a:r>
            <a:r>
              <a:rPr lang="en-US" dirty="0" smtClean="0"/>
              <a:t>road </a:t>
            </a:r>
            <a:r>
              <a:rPr lang="en-US" dirty="0"/>
              <a:t>and </a:t>
            </a:r>
            <a:r>
              <a:rPr lang="en-US" dirty="0" smtClean="0"/>
              <a:t>metal wheel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rovide </a:t>
            </a:r>
            <a:r>
              <a:rPr lang="en-US" dirty="0"/>
              <a:t>adequate </a:t>
            </a:r>
            <a:r>
              <a:rPr lang="en-US" dirty="0" smtClean="0"/>
              <a:t>traction with road surface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Today’s automotive tires are pneumatic</a:t>
            </a:r>
            <a:r>
              <a:rPr lang="en-US" dirty="0" smtClean="0"/>
              <a:t>, or filled </a:t>
            </a:r>
            <a:r>
              <a:rPr lang="en-US" dirty="0"/>
              <a:t>with </a:t>
            </a:r>
            <a:r>
              <a:rPr lang="en-US" dirty="0" smtClean="0"/>
              <a:t>air</a:t>
            </a: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Today’s vehicles use tubeless tires, which have no separate inner tube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Tire </a:t>
            </a:r>
            <a:r>
              <a:rPr lang="en-US" dirty="0"/>
              <a:t>and wheel </a:t>
            </a:r>
            <a:r>
              <a:rPr lang="en-US" dirty="0" smtClean="0"/>
              <a:t>form airtight unit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Older vehicles used inner </a:t>
            </a:r>
            <a:r>
              <a:rPr lang="en-US" dirty="0" smtClean="0"/>
              <a:t>tubes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oft</a:t>
            </a:r>
            <a:r>
              <a:rPr lang="en-US" dirty="0"/>
              <a:t>, thin, </a:t>
            </a:r>
            <a:r>
              <a:rPr lang="en-US" dirty="0" err="1"/>
              <a:t>leakproof</a:t>
            </a:r>
            <a:r>
              <a:rPr lang="en-US" dirty="0"/>
              <a:t> rubber </a:t>
            </a:r>
            <a:r>
              <a:rPr lang="en-US" dirty="0" smtClean="0"/>
              <a:t>liners </a:t>
            </a:r>
            <a:r>
              <a:rPr lang="en-US" dirty="0"/>
              <a:t>that </a:t>
            </a:r>
            <a:r>
              <a:rPr lang="en-US" dirty="0" smtClean="0"/>
              <a:t>fit </a:t>
            </a:r>
            <a:r>
              <a:rPr lang="en-US" dirty="0"/>
              <a:t>inside </a:t>
            </a:r>
            <a:r>
              <a:rPr lang="en-US" dirty="0" smtClean="0"/>
              <a:t>tire </a:t>
            </a:r>
            <a:r>
              <a:rPr lang="en-US" dirty="0"/>
              <a:t>and wheel </a:t>
            </a:r>
            <a:r>
              <a:rPr lang="en-US" dirty="0" smtClean="0"/>
              <a:t>assemblies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 Tire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Even with several designs</a:t>
            </a:r>
            <a:r>
              <a:rPr lang="en-US" dirty="0"/>
              <a:t>, all </a:t>
            </a:r>
            <a:r>
              <a:rPr lang="en-US" dirty="0" smtClean="0"/>
              <a:t>tires have same </a:t>
            </a:r>
            <a:r>
              <a:rPr lang="en-US" dirty="0"/>
              <a:t>basic </a:t>
            </a:r>
            <a:r>
              <a:rPr lang="en-US" dirty="0" smtClean="0"/>
              <a:t>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Beads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Two </a:t>
            </a:r>
            <a:r>
              <a:rPr lang="en-US" dirty="0"/>
              <a:t>rings made of </a:t>
            </a:r>
            <a:r>
              <a:rPr lang="en-US" dirty="0" smtClean="0"/>
              <a:t>steel wire encased </a:t>
            </a:r>
            <a:r>
              <a:rPr lang="en-US" dirty="0"/>
              <a:t>in </a:t>
            </a:r>
            <a:r>
              <a:rPr lang="en-US" dirty="0" smtClean="0"/>
              <a:t>rubber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 tire </a:t>
            </a:r>
            <a:r>
              <a:rPr lang="en-US" dirty="0"/>
              <a:t>sidewalls snugly against </a:t>
            </a:r>
            <a:r>
              <a:rPr lang="en-US" dirty="0" smtClean="0"/>
              <a:t>wheel rim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Body </a:t>
            </a:r>
            <a:r>
              <a:rPr lang="en-US" dirty="0" smtClean="0"/>
              <a:t>plies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Rubberized fabric and </a:t>
            </a:r>
            <a:r>
              <a:rPr lang="en-US" dirty="0"/>
              <a:t>cords wrapped around </a:t>
            </a:r>
            <a:r>
              <a:rPr lang="en-US" dirty="0" smtClean="0"/>
              <a:t>beads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orm carcass</a:t>
            </a:r>
            <a:r>
              <a:rPr lang="en-US" dirty="0"/>
              <a:t>, or body, of </a:t>
            </a:r>
            <a:r>
              <a:rPr lang="en-US" dirty="0" smtClean="0"/>
              <a:t>tire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 Tire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Tread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Outer </a:t>
            </a:r>
            <a:r>
              <a:rPr lang="en-US" dirty="0"/>
              <a:t>surface of </a:t>
            </a:r>
            <a:r>
              <a:rPr lang="en-US" dirty="0" smtClean="0"/>
              <a:t>tire that contacts road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Sidewall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Outer </a:t>
            </a:r>
            <a:r>
              <a:rPr lang="en-US" dirty="0"/>
              <a:t>part of </a:t>
            </a:r>
            <a:r>
              <a:rPr lang="en-US" dirty="0" smtClean="0"/>
              <a:t>tire </a:t>
            </a:r>
            <a:r>
              <a:rPr lang="en-US" dirty="0"/>
              <a:t>that extends from </a:t>
            </a:r>
            <a:r>
              <a:rPr lang="en-US" dirty="0" smtClean="0"/>
              <a:t>bead </a:t>
            </a:r>
            <a:r>
              <a:rPr lang="en-US" dirty="0"/>
              <a:t>to </a:t>
            </a:r>
            <a:r>
              <a:rPr lang="en-US" dirty="0" smtClean="0"/>
              <a:t>tread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Markings on </a:t>
            </a:r>
            <a:r>
              <a:rPr lang="en-US" dirty="0" smtClean="0"/>
              <a:t>sidewall </a:t>
            </a:r>
            <a:r>
              <a:rPr lang="en-US" dirty="0"/>
              <a:t>provide </a:t>
            </a:r>
            <a:r>
              <a:rPr lang="en-US" dirty="0" smtClean="0"/>
              <a:t>information about tire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Parts of a Tire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Belts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Strengthen body </a:t>
            </a:r>
            <a:r>
              <a:rPr lang="en-US" dirty="0"/>
              <a:t>plies and stiffen </a:t>
            </a:r>
            <a:r>
              <a:rPr lang="en-US" dirty="0" smtClean="0"/>
              <a:t>tread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Lie between tread </a:t>
            </a:r>
            <a:r>
              <a:rPr lang="en-US" dirty="0"/>
              <a:t>and </a:t>
            </a:r>
            <a:r>
              <a:rPr lang="en-US" dirty="0" smtClean="0"/>
              <a:t>plies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Liner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Thin </a:t>
            </a:r>
            <a:r>
              <a:rPr lang="en-US" dirty="0"/>
              <a:t>layer of rubber </a:t>
            </a:r>
            <a:r>
              <a:rPr lang="en-US" dirty="0" smtClean="0"/>
              <a:t>bonded </a:t>
            </a:r>
            <a:r>
              <a:rPr lang="en-US" dirty="0"/>
              <a:t>to </a:t>
            </a:r>
            <a:r>
              <a:rPr lang="en-US" dirty="0" smtClean="0"/>
              <a:t>inside </a:t>
            </a:r>
            <a:r>
              <a:rPr lang="en-US" dirty="0"/>
              <a:t>of </a:t>
            </a:r>
            <a:r>
              <a:rPr lang="en-US" dirty="0" smtClean="0"/>
              <a:t>plies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Provides </a:t>
            </a:r>
            <a:r>
              <a:rPr lang="en-US" dirty="0" err="1" smtClean="0"/>
              <a:t>leakproof</a:t>
            </a:r>
            <a:r>
              <a:rPr lang="en-US" dirty="0" smtClean="0"/>
              <a:t> </a:t>
            </a:r>
            <a:r>
              <a:rPr lang="en-US" dirty="0"/>
              <a:t>membrane for </a:t>
            </a:r>
            <a:r>
              <a:rPr lang="en-US" dirty="0" smtClean="0"/>
              <a:t>modern </a:t>
            </a:r>
            <a:r>
              <a:rPr lang="en-US" dirty="0"/>
              <a:t>tubeless </a:t>
            </a:r>
            <a:r>
              <a:rPr lang="en-US" dirty="0" smtClean="0"/>
              <a:t>tire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Many </a:t>
            </a:r>
            <a:r>
              <a:rPr lang="en-US" dirty="0"/>
              <a:t>construction and design </a:t>
            </a:r>
            <a:r>
              <a:rPr lang="en-US" dirty="0" smtClean="0"/>
              <a:t>variations in tires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Different </a:t>
            </a:r>
            <a:r>
              <a:rPr lang="en-US" dirty="0"/>
              <a:t>number of plies may be </a:t>
            </a:r>
            <a:r>
              <a:rPr lang="en-US" dirty="0" smtClean="0"/>
              <a:t>used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lies </a:t>
            </a:r>
            <a:r>
              <a:rPr lang="en-US" dirty="0"/>
              <a:t>may run at different </a:t>
            </a:r>
            <a:r>
              <a:rPr lang="en-US" dirty="0" smtClean="0"/>
              <a:t>angles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</a:t>
            </a:r>
            <a:r>
              <a:rPr lang="en-US" dirty="0" smtClean="0"/>
              <a:t>ifferent materials </a:t>
            </a:r>
            <a:r>
              <a:rPr lang="en-US" dirty="0"/>
              <a:t>may be </a:t>
            </a:r>
            <a:r>
              <a:rPr lang="en-US" dirty="0" smtClean="0"/>
              <a:t>used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Rolling </a:t>
            </a:r>
            <a:r>
              <a:rPr lang="en-US" dirty="0"/>
              <a:t>resistance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Measurement </a:t>
            </a:r>
            <a:r>
              <a:rPr lang="en-US" dirty="0"/>
              <a:t>of </a:t>
            </a:r>
            <a:r>
              <a:rPr lang="en-US" dirty="0" smtClean="0"/>
              <a:t>friction </a:t>
            </a:r>
            <a:r>
              <a:rPr lang="en-US" dirty="0"/>
              <a:t>produced as </a:t>
            </a:r>
            <a:r>
              <a:rPr lang="en-US" dirty="0" smtClean="0"/>
              <a:t>tire </a:t>
            </a:r>
            <a:r>
              <a:rPr lang="en-US" dirty="0"/>
              <a:t>operates </a:t>
            </a:r>
            <a:r>
              <a:rPr lang="en-US" dirty="0" smtClean="0"/>
              <a:t>on road surface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Bias Ply Tire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Plies </a:t>
            </a:r>
            <a:r>
              <a:rPr lang="en-US" dirty="0"/>
              <a:t>run at </a:t>
            </a:r>
            <a:r>
              <a:rPr lang="en-US" dirty="0" smtClean="0"/>
              <a:t>angle from bead </a:t>
            </a:r>
            <a:r>
              <a:rPr lang="en-US" dirty="0"/>
              <a:t>to </a:t>
            </a:r>
            <a:r>
              <a:rPr lang="en-US" dirty="0" smtClean="0"/>
              <a:t>bead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Angle reverses from ply to ply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Tread bonds </a:t>
            </a:r>
            <a:r>
              <a:rPr lang="en-US" dirty="0"/>
              <a:t>directly </a:t>
            </a:r>
            <a:r>
              <a:rPr lang="en-US" dirty="0" smtClean="0"/>
              <a:t>to </a:t>
            </a:r>
            <a:r>
              <a:rPr lang="en-US" dirty="0"/>
              <a:t>top </a:t>
            </a:r>
            <a:r>
              <a:rPr lang="en-US" dirty="0" smtClean="0"/>
              <a:t>ply</a:t>
            </a:r>
            <a:endParaRPr lang="en-US" dirty="0"/>
          </a:p>
        </p:txBody>
      </p:sp>
      <p:pic>
        <p:nvPicPr>
          <p:cNvPr id="32772" name="Content Placeholder 5" descr="74-03A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3988" y="3095625"/>
            <a:ext cx="4038600" cy="3476625"/>
          </a:xfrm>
        </p:spPr>
      </p:pic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2173288" y="6407150"/>
            <a:ext cx="1047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(Firestone)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Belted Bias Tire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53072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Bias </a:t>
            </a:r>
            <a:r>
              <a:rPr lang="en-US" dirty="0"/>
              <a:t>ply tire with belts </a:t>
            </a:r>
            <a:r>
              <a:rPr lang="en-US" dirty="0" smtClean="0"/>
              <a:t>added to </a:t>
            </a:r>
            <a:r>
              <a:rPr lang="en-US" dirty="0"/>
              <a:t>increase tread </a:t>
            </a:r>
            <a:r>
              <a:rPr lang="en-US" dirty="0" smtClean="0"/>
              <a:t>stiffness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Plies </a:t>
            </a:r>
            <a:r>
              <a:rPr lang="en-US" dirty="0"/>
              <a:t>and belts </a:t>
            </a:r>
            <a:r>
              <a:rPr lang="en-US" dirty="0" smtClean="0"/>
              <a:t>normally run </a:t>
            </a:r>
            <a:r>
              <a:rPr lang="en-US" dirty="0"/>
              <a:t>at different </a:t>
            </a:r>
            <a:r>
              <a:rPr lang="en-US" dirty="0" smtClean="0"/>
              <a:t>angles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Belts </a:t>
            </a:r>
            <a:r>
              <a:rPr lang="en-US" dirty="0"/>
              <a:t>do not </a:t>
            </a:r>
            <a:r>
              <a:rPr lang="en-US" dirty="0" smtClean="0"/>
              <a:t>run around </a:t>
            </a:r>
            <a:r>
              <a:rPr lang="en-US" dirty="0"/>
              <a:t>to </a:t>
            </a:r>
            <a:r>
              <a:rPr lang="en-US" dirty="0" smtClean="0"/>
              <a:t>sidewalls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They </a:t>
            </a:r>
            <a:r>
              <a:rPr lang="en-US" dirty="0"/>
              <a:t>lie under </a:t>
            </a:r>
            <a:r>
              <a:rPr lang="en-US" dirty="0" smtClean="0"/>
              <a:t>tread area only</a:t>
            </a:r>
            <a:endParaRPr lang="en-US" dirty="0"/>
          </a:p>
        </p:txBody>
      </p:sp>
      <p:pic>
        <p:nvPicPr>
          <p:cNvPr id="33796" name="Content Placeholder 4" descr="74-03B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4588" y="2022475"/>
            <a:ext cx="4038600" cy="3702050"/>
          </a:xfrm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943850" y="6315075"/>
            <a:ext cx="1049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(Firestone)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Radial Ply Tire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4497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Plies </a:t>
            </a:r>
            <a:r>
              <a:rPr lang="en-US" dirty="0"/>
              <a:t>running straight </a:t>
            </a:r>
            <a:r>
              <a:rPr lang="en-US" dirty="0" smtClean="0"/>
              <a:t>across from </a:t>
            </a:r>
            <a:r>
              <a:rPr lang="en-US" dirty="0"/>
              <a:t>bead to bead, with stabilizer belts </a:t>
            </a:r>
            <a:r>
              <a:rPr lang="en-US" dirty="0" smtClean="0"/>
              <a:t>directly beneath tread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Very flexible </a:t>
            </a:r>
            <a:r>
              <a:rPr lang="en-US" dirty="0"/>
              <a:t>sidewall and </a:t>
            </a:r>
            <a:r>
              <a:rPr lang="en-US" dirty="0" smtClean="0"/>
              <a:t>stiff tread for </a:t>
            </a:r>
            <a:r>
              <a:rPr lang="en-US" dirty="0"/>
              <a:t>very stable </a:t>
            </a:r>
            <a:r>
              <a:rPr lang="en-US" dirty="0" smtClean="0"/>
              <a:t>footprint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Shape and </a:t>
            </a:r>
            <a:r>
              <a:rPr lang="en-US" dirty="0"/>
              <a:t>amount of tread touching road surface</a:t>
            </a:r>
            <a:endParaRPr lang="en-US" dirty="0" smtClean="0"/>
          </a:p>
        </p:txBody>
      </p:sp>
      <p:pic>
        <p:nvPicPr>
          <p:cNvPr id="34820" name="Content Placeholder 4" descr="74-03C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5225" y="1993900"/>
            <a:ext cx="4038600" cy="3778250"/>
          </a:xfrm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8083550" y="6315075"/>
            <a:ext cx="1047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(Firestone)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Markings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Tire markings on </a:t>
            </a:r>
            <a:r>
              <a:rPr lang="en-US" dirty="0" smtClean="0"/>
              <a:t>its sidewall give information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ire size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ire model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oad</a:t>
            </a:r>
            <a:r>
              <a:rPr lang="en-US" dirty="0"/>
              <a:t>-carrying </a:t>
            </a:r>
            <a:r>
              <a:rPr lang="en-US" dirty="0" smtClean="0"/>
              <a:t>ability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nflation pressure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N</a:t>
            </a:r>
            <a:r>
              <a:rPr lang="en-US" dirty="0" smtClean="0"/>
              <a:t>umber </a:t>
            </a:r>
            <a:r>
              <a:rPr lang="en-US" dirty="0"/>
              <a:t>of </a:t>
            </a:r>
            <a:r>
              <a:rPr lang="en-US" dirty="0" smtClean="0"/>
              <a:t>plies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</a:t>
            </a:r>
            <a:r>
              <a:rPr lang="en-US" dirty="0" smtClean="0"/>
              <a:t>peed rating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anufacturer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Markings (Cont.)</a:t>
            </a:r>
          </a:p>
        </p:txBody>
      </p:sp>
      <p:pic>
        <p:nvPicPr>
          <p:cNvPr id="36867" name="Content Placeholder 3" descr="74-0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7550" y="1655763"/>
            <a:ext cx="5402263" cy="4862512"/>
          </a:xfrm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Given </a:t>
            </a:r>
            <a:r>
              <a:rPr lang="en-US" dirty="0"/>
              <a:t>on </a:t>
            </a:r>
            <a:r>
              <a:rPr lang="en-US" dirty="0" smtClean="0"/>
              <a:t>sidewall </a:t>
            </a:r>
            <a:r>
              <a:rPr lang="en-US" dirty="0"/>
              <a:t>as </a:t>
            </a:r>
            <a:r>
              <a:rPr lang="en-US" dirty="0" smtClean="0"/>
              <a:t>letter-number sequence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Two </a:t>
            </a:r>
            <a:r>
              <a:rPr lang="en-US" dirty="0"/>
              <a:t>common size </a:t>
            </a:r>
            <a:r>
              <a:rPr lang="en-US" dirty="0" smtClean="0"/>
              <a:t>designations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Alpha-numeric and P-metric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P-metric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Size </a:t>
            </a:r>
            <a:r>
              <a:rPr lang="en-US" dirty="0"/>
              <a:t>designation is </a:t>
            </a:r>
            <a:r>
              <a:rPr lang="en-US" dirty="0" smtClean="0"/>
              <a:t>newest tire identification system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It </a:t>
            </a:r>
            <a:r>
              <a:rPr lang="en-US" dirty="0"/>
              <a:t>uses metric values </a:t>
            </a:r>
            <a:r>
              <a:rPr lang="en-US" dirty="0" smtClean="0"/>
              <a:t>and international standards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Size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4370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Alpha</a:t>
            </a:r>
            <a:r>
              <a:rPr lang="en-US" dirty="0"/>
              <a:t>-</a:t>
            </a:r>
            <a:r>
              <a:rPr lang="en-US" dirty="0" smtClean="0"/>
              <a:t>numeric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Tire size </a:t>
            </a:r>
            <a:r>
              <a:rPr lang="en-US" dirty="0"/>
              <a:t>designation uses letters and numbers to </a:t>
            </a:r>
            <a:r>
              <a:rPr lang="en-US" dirty="0" smtClean="0"/>
              <a:t>denote tire </a:t>
            </a:r>
            <a:r>
              <a:rPr lang="en-US" dirty="0"/>
              <a:t>size in inches and its load-carrying capacity </a:t>
            </a:r>
            <a:r>
              <a:rPr lang="en-US" dirty="0" smtClean="0"/>
              <a:t>in pounds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Points </a:t>
            </a:r>
            <a:r>
              <a:rPr lang="en-US" dirty="0"/>
              <a:t>of measure for </a:t>
            </a:r>
            <a:r>
              <a:rPr lang="en-US" dirty="0" smtClean="0"/>
              <a:t>tire </a:t>
            </a:r>
            <a:r>
              <a:rPr lang="en-US" dirty="0"/>
              <a:t>are </a:t>
            </a:r>
            <a:r>
              <a:rPr lang="en-US" dirty="0" smtClean="0"/>
              <a:t>shown on right</a:t>
            </a:r>
          </a:p>
        </p:txBody>
      </p:sp>
      <p:pic>
        <p:nvPicPr>
          <p:cNvPr id="38916" name="Content Placeholder 5" descr="74-0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4750" y="2357438"/>
            <a:ext cx="4038600" cy="3092450"/>
          </a:xfrm>
        </p:spPr>
      </p:pic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7735888" y="6105525"/>
            <a:ext cx="1408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(B.F. Goodrich)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Size (Cont.)</a:t>
            </a:r>
          </a:p>
        </p:txBody>
      </p:sp>
      <p:pic>
        <p:nvPicPr>
          <p:cNvPr id="39939" name="Content Placeholder 3" descr="74-0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663" y="1947863"/>
            <a:ext cx="8499475" cy="4200525"/>
          </a:xfrm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Aspect Ratio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Height-to-width ratio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As number becomes </a:t>
            </a:r>
            <a:r>
              <a:rPr lang="en-US" dirty="0"/>
              <a:t>smaller, </a:t>
            </a:r>
            <a:r>
              <a:rPr lang="en-US" dirty="0" smtClean="0"/>
              <a:t>tire </a:t>
            </a:r>
            <a:r>
              <a:rPr lang="en-US" dirty="0"/>
              <a:t>becomes more </a:t>
            </a:r>
            <a:r>
              <a:rPr lang="en-US" dirty="0" smtClean="0"/>
              <a:t>squat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W</a:t>
            </a:r>
            <a:r>
              <a:rPr lang="en-US" dirty="0" smtClean="0"/>
              <a:t>ider </a:t>
            </a:r>
            <a:r>
              <a:rPr lang="en-US" dirty="0"/>
              <a:t>and </a:t>
            </a:r>
            <a:r>
              <a:rPr lang="en-US" dirty="0" smtClean="0"/>
              <a:t>shorter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Aspect </a:t>
            </a:r>
            <a:r>
              <a:rPr lang="en-US" dirty="0"/>
              <a:t>ratio </a:t>
            </a:r>
            <a:r>
              <a:rPr lang="en-US" dirty="0" smtClean="0"/>
              <a:t>compares tire’s </a:t>
            </a:r>
            <a:r>
              <a:rPr lang="en-US" dirty="0"/>
              <a:t>height </a:t>
            </a:r>
            <a:r>
              <a:rPr lang="en-US" dirty="0" smtClean="0"/>
              <a:t>and width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Aspect Ratio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70</a:t>
            </a:r>
            <a:r>
              <a:rPr lang="en-US" dirty="0"/>
              <a:t>-series tire, for example, has </a:t>
            </a:r>
            <a:r>
              <a:rPr lang="en-US" dirty="0" smtClean="0"/>
              <a:t>aspect </a:t>
            </a:r>
            <a:r>
              <a:rPr lang="en-US" dirty="0"/>
              <a:t>ratio </a:t>
            </a:r>
            <a:r>
              <a:rPr lang="en-US" dirty="0" smtClean="0"/>
              <a:t>of 70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/>
              <a:t>H</a:t>
            </a:r>
            <a:r>
              <a:rPr lang="en-US" sz="2600" dirty="0" smtClean="0"/>
              <a:t>eight </a:t>
            </a:r>
            <a:r>
              <a:rPr lang="en-US" sz="2600" dirty="0"/>
              <a:t>of </a:t>
            </a:r>
            <a:r>
              <a:rPr lang="en-US" sz="2600" dirty="0" smtClean="0"/>
              <a:t>tire </a:t>
            </a:r>
            <a:r>
              <a:rPr lang="en-US" sz="2600" dirty="0"/>
              <a:t>is 70 percent of </a:t>
            </a:r>
            <a:r>
              <a:rPr lang="en-US" sz="2600" dirty="0" smtClean="0"/>
              <a:t>width</a:t>
            </a:r>
            <a:endParaRPr lang="en-US" sz="2600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60 </a:t>
            </a:r>
            <a:r>
              <a:rPr lang="en-US" dirty="0"/>
              <a:t>series tire would be “short” and “</a:t>
            </a:r>
            <a:r>
              <a:rPr lang="en-US" dirty="0" smtClean="0"/>
              <a:t>fat”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78 tire would </a:t>
            </a:r>
            <a:r>
              <a:rPr lang="en-US" dirty="0"/>
              <a:t>be “narrow” and “</a:t>
            </a:r>
            <a:r>
              <a:rPr lang="en-US" dirty="0" smtClean="0"/>
              <a:t>tall”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Maximum Load Rating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Indicates weight tire </a:t>
            </a:r>
            <a:r>
              <a:rPr lang="en-US" dirty="0"/>
              <a:t>can carry at </a:t>
            </a:r>
            <a:r>
              <a:rPr lang="en-US" dirty="0" smtClean="0"/>
              <a:t>recommended inflation pressure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Printed </a:t>
            </a:r>
            <a:r>
              <a:rPr lang="en-US" dirty="0"/>
              <a:t>on </a:t>
            </a:r>
            <a:r>
              <a:rPr lang="en-US" dirty="0" smtClean="0"/>
              <a:t>sidewall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</a:t>
            </a:r>
            <a:r>
              <a:rPr lang="en-US" dirty="0"/>
              <a:t>-metric </a:t>
            </a:r>
            <a:r>
              <a:rPr lang="en-US" dirty="0" smtClean="0"/>
              <a:t>ratings given </a:t>
            </a:r>
            <a:r>
              <a:rPr lang="en-US" dirty="0"/>
              <a:t>in kilograms and </a:t>
            </a:r>
            <a:r>
              <a:rPr lang="en-US" dirty="0" smtClean="0"/>
              <a:t>pounds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Alpha-numeric load </a:t>
            </a:r>
            <a:r>
              <a:rPr lang="en-US" dirty="0"/>
              <a:t>rating </a:t>
            </a:r>
            <a:r>
              <a:rPr lang="en-US" dirty="0" smtClean="0"/>
              <a:t>indicated </a:t>
            </a:r>
            <a:r>
              <a:rPr lang="en-US" dirty="0"/>
              <a:t>by </a:t>
            </a:r>
            <a:r>
              <a:rPr lang="en-US" dirty="0" smtClean="0"/>
              <a:t>letter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Most are </a:t>
            </a:r>
            <a:r>
              <a:rPr lang="en-US" dirty="0"/>
              <a:t>load range </a:t>
            </a:r>
            <a:r>
              <a:rPr lang="en-US" dirty="0" smtClean="0"/>
              <a:t>B.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 </a:t>
            </a:r>
            <a:r>
              <a:rPr lang="en-US" dirty="0"/>
              <a:t>or </a:t>
            </a:r>
            <a:r>
              <a:rPr lang="en-US" dirty="0" smtClean="0"/>
              <a:t>D have greater </a:t>
            </a:r>
            <a:r>
              <a:rPr lang="en-US" dirty="0"/>
              <a:t>load carrying </a:t>
            </a:r>
            <a:r>
              <a:rPr lang="en-US" dirty="0" smtClean="0"/>
              <a:t>ability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Maximum Inflation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Maximum inflation </a:t>
            </a:r>
            <a:r>
              <a:rPr lang="en-US" dirty="0"/>
              <a:t>pressure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Highest air pressure </a:t>
            </a:r>
            <a:r>
              <a:rPr lang="en-US" dirty="0"/>
              <a:t>that should be pumped into </a:t>
            </a:r>
            <a:r>
              <a:rPr lang="en-US" dirty="0" smtClean="0"/>
              <a:t>tire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Most have maximum </a:t>
            </a:r>
            <a:r>
              <a:rPr lang="en-US" dirty="0"/>
              <a:t>recommended </a:t>
            </a:r>
            <a:r>
              <a:rPr lang="en-US" dirty="0" smtClean="0"/>
              <a:t>inflation pressure of </a:t>
            </a:r>
            <a:r>
              <a:rPr lang="en-US" dirty="0"/>
              <a:t>32 </a:t>
            </a:r>
            <a:r>
              <a:rPr lang="en-US" dirty="0" smtClean="0"/>
              <a:t>psi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Tires </a:t>
            </a:r>
            <a:r>
              <a:rPr lang="en-US" dirty="0"/>
              <a:t>with </a:t>
            </a:r>
            <a:r>
              <a:rPr lang="en-US" dirty="0" smtClean="0"/>
              <a:t>higher load </a:t>
            </a:r>
            <a:r>
              <a:rPr lang="en-US" dirty="0"/>
              <a:t>ranges can hold higher pressures and </a:t>
            </a:r>
            <a:r>
              <a:rPr lang="en-US" dirty="0" smtClean="0"/>
              <a:t>carry more weight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Tread Plies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Plies </a:t>
            </a:r>
            <a:r>
              <a:rPr lang="en-US" dirty="0"/>
              <a:t>and ply </a:t>
            </a:r>
            <a:r>
              <a:rPr lang="en-US" dirty="0" smtClean="0"/>
              <a:t>ratings shown on sidewall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Tire </a:t>
            </a:r>
            <a:r>
              <a:rPr lang="en-US" dirty="0"/>
              <a:t>may be </a:t>
            </a:r>
            <a:r>
              <a:rPr lang="en-US" dirty="0" smtClean="0"/>
              <a:t>2-ply </a:t>
            </a:r>
            <a:r>
              <a:rPr lang="en-US" dirty="0"/>
              <a:t>tire, </a:t>
            </a:r>
            <a:r>
              <a:rPr lang="en-US" dirty="0" smtClean="0"/>
              <a:t>2-ply </a:t>
            </a:r>
            <a:r>
              <a:rPr lang="en-US" dirty="0"/>
              <a:t>with </a:t>
            </a:r>
            <a:r>
              <a:rPr lang="en-US" dirty="0" smtClean="0"/>
              <a:t>4-ply rating, </a:t>
            </a:r>
            <a:r>
              <a:rPr lang="en-US" dirty="0"/>
              <a:t>or </a:t>
            </a:r>
            <a:r>
              <a:rPr lang="en-US" dirty="0" smtClean="0"/>
              <a:t>   4-ply tire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Greater </a:t>
            </a:r>
            <a:r>
              <a:rPr lang="en-US" dirty="0"/>
              <a:t>number of plies or </a:t>
            </a:r>
            <a:r>
              <a:rPr lang="en-US" dirty="0" smtClean="0"/>
              <a:t>higher </a:t>
            </a:r>
            <a:r>
              <a:rPr lang="en-US" dirty="0"/>
              <a:t>ply rating </a:t>
            </a:r>
            <a:r>
              <a:rPr lang="en-US" dirty="0" smtClean="0"/>
              <a:t>generally indicate </a:t>
            </a:r>
            <a:r>
              <a:rPr lang="en-US" dirty="0"/>
              <a:t>greater load-carrying </a:t>
            </a:r>
            <a:r>
              <a:rPr lang="en-US" dirty="0" smtClean="0"/>
              <a:t>ability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Number </a:t>
            </a:r>
            <a:r>
              <a:rPr lang="en-US" dirty="0"/>
              <a:t>of sidewall plies </a:t>
            </a:r>
            <a:r>
              <a:rPr lang="en-US" dirty="0" smtClean="0"/>
              <a:t>also </a:t>
            </a:r>
            <a:r>
              <a:rPr lang="en-US" dirty="0"/>
              <a:t>shown on </a:t>
            </a:r>
            <a:r>
              <a:rPr lang="en-US" dirty="0" smtClean="0"/>
              <a:t>tire sidewall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DOT Serial Number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DOT stands for Department Of </a:t>
            </a:r>
            <a:r>
              <a:rPr lang="en-US" dirty="0" smtClean="0"/>
              <a:t>Transportation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“</a:t>
            </a:r>
            <a:r>
              <a:rPr lang="en-US" dirty="0"/>
              <a:t>DOT” on </a:t>
            </a:r>
            <a:r>
              <a:rPr lang="en-US" dirty="0" smtClean="0"/>
              <a:t>tire sidewall indicates tire passed </a:t>
            </a:r>
            <a:r>
              <a:rPr lang="en-US" dirty="0"/>
              <a:t>prescribed safety </a:t>
            </a:r>
            <a:r>
              <a:rPr lang="en-US" dirty="0" smtClean="0"/>
              <a:t>tests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Following </a:t>
            </a:r>
            <a:r>
              <a:rPr lang="en-US" dirty="0" smtClean="0"/>
              <a:t>letters </a:t>
            </a:r>
            <a:r>
              <a:rPr lang="en-US" dirty="0"/>
              <a:t>DOT is </a:t>
            </a:r>
            <a:r>
              <a:rPr lang="en-US" dirty="0" smtClean="0"/>
              <a:t>DOT </a:t>
            </a:r>
            <a:r>
              <a:rPr lang="en-US" dirty="0"/>
              <a:t>serial </a:t>
            </a:r>
            <a:r>
              <a:rPr lang="en-US" dirty="0" smtClean="0"/>
              <a:t>number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Identifies particular </a:t>
            </a:r>
            <a:r>
              <a:rPr lang="en-US" dirty="0"/>
              <a:t>tire manufacturer, </a:t>
            </a:r>
            <a:r>
              <a:rPr lang="en-US" dirty="0" smtClean="0"/>
              <a:t>plant location</a:t>
            </a:r>
            <a:r>
              <a:rPr lang="en-US" dirty="0"/>
              <a:t>, construction, and date of </a:t>
            </a:r>
            <a:r>
              <a:rPr lang="en-US" dirty="0" smtClean="0"/>
              <a:t>manufacture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DOT </a:t>
            </a:r>
            <a:r>
              <a:rPr lang="en-US" dirty="0"/>
              <a:t>serial number </a:t>
            </a:r>
            <a:r>
              <a:rPr lang="en-US" dirty="0" smtClean="0"/>
              <a:t>stamped </a:t>
            </a:r>
            <a:r>
              <a:rPr lang="en-US" dirty="0"/>
              <a:t>into </a:t>
            </a:r>
            <a:r>
              <a:rPr lang="en-US" dirty="0" smtClean="0"/>
              <a:t>tire sidewall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Grades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Tread </a:t>
            </a:r>
            <a:r>
              <a:rPr lang="en-US" dirty="0" smtClean="0"/>
              <a:t>wear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Ratings range </a:t>
            </a:r>
            <a:r>
              <a:rPr lang="en-US" dirty="0"/>
              <a:t>from 100 to </a:t>
            </a:r>
            <a:r>
              <a:rPr lang="en-US" dirty="0" smtClean="0"/>
              <a:t>500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Tires with higher numbers = more resistant </a:t>
            </a:r>
            <a:r>
              <a:rPr lang="en-US" dirty="0"/>
              <a:t>to </a:t>
            </a:r>
            <a:r>
              <a:rPr lang="en-US" dirty="0" smtClean="0"/>
              <a:t>wear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Tire traction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</a:t>
            </a:r>
            <a:r>
              <a:rPr lang="en-US" dirty="0"/>
              <a:t>, B, or C </a:t>
            </a:r>
            <a:r>
              <a:rPr lang="en-US" dirty="0" smtClean="0"/>
              <a:t>rating with “</a:t>
            </a:r>
            <a:r>
              <a:rPr lang="en-US" dirty="0"/>
              <a:t>A” </a:t>
            </a:r>
            <a:r>
              <a:rPr lang="en-US" dirty="0" smtClean="0"/>
              <a:t>providing most traction “</a:t>
            </a:r>
            <a:r>
              <a:rPr lang="en-US" dirty="0"/>
              <a:t>C” </a:t>
            </a:r>
            <a:r>
              <a:rPr lang="en-US" dirty="0" smtClean="0"/>
              <a:t>providing least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Tire temperature </a:t>
            </a:r>
            <a:r>
              <a:rPr lang="en-US" dirty="0" smtClean="0"/>
              <a:t>resistance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A, B, or C rating, “</a:t>
            </a:r>
            <a:r>
              <a:rPr lang="en-US" dirty="0"/>
              <a:t>A” </a:t>
            </a:r>
            <a:r>
              <a:rPr lang="en-US" dirty="0" smtClean="0"/>
              <a:t>resists temperature buildup </a:t>
            </a:r>
            <a:r>
              <a:rPr lang="en-US" dirty="0"/>
              <a:t>better than </a:t>
            </a:r>
            <a:r>
              <a:rPr lang="en-US" dirty="0" smtClean="0"/>
              <a:t>“B” or “C” tires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Speed Rating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Tire </a:t>
            </a:r>
            <a:r>
              <a:rPr lang="en-US" dirty="0"/>
              <a:t>speed rating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Maximum </a:t>
            </a:r>
            <a:r>
              <a:rPr lang="en-US" dirty="0"/>
              <a:t>allowable </a:t>
            </a:r>
            <a:r>
              <a:rPr lang="en-US" dirty="0" smtClean="0"/>
              <a:t>sustained road </a:t>
            </a:r>
            <a:r>
              <a:rPr lang="en-US" dirty="0"/>
              <a:t>speed a tire can safely withstand </a:t>
            </a:r>
            <a:r>
              <a:rPr lang="en-US" dirty="0" smtClean="0"/>
              <a:t>without failure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Range </a:t>
            </a:r>
            <a:r>
              <a:rPr lang="en-US" dirty="0"/>
              <a:t>from B (</a:t>
            </a:r>
            <a:r>
              <a:rPr lang="en-US" dirty="0" smtClean="0"/>
              <a:t>31 mph) to Z (149 mph)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Tire’s speed </a:t>
            </a:r>
            <a:r>
              <a:rPr lang="en-US" dirty="0"/>
              <a:t>rating of </a:t>
            </a:r>
            <a:r>
              <a:rPr lang="en-US" dirty="0" smtClean="0"/>
              <a:t>tire must be higher </a:t>
            </a:r>
            <a:r>
              <a:rPr lang="en-US" dirty="0"/>
              <a:t>than </a:t>
            </a:r>
            <a:r>
              <a:rPr lang="en-US" dirty="0" smtClean="0"/>
              <a:t>speed </a:t>
            </a:r>
            <a:r>
              <a:rPr lang="en-US" dirty="0"/>
              <a:t>at which </a:t>
            </a:r>
            <a:r>
              <a:rPr lang="en-US" dirty="0" smtClean="0"/>
              <a:t>vehicle will be driven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Special Tires and Tire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Be </a:t>
            </a:r>
            <a:r>
              <a:rPr lang="en-US" dirty="0"/>
              <a:t>familiar with several types of </a:t>
            </a:r>
            <a:r>
              <a:rPr lang="en-US" dirty="0" smtClean="0"/>
              <a:t>special tires </a:t>
            </a:r>
            <a:r>
              <a:rPr lang="en-US" dirty="0"/>
              <a:t>and tire </a:t>
            </a:r>
            <a:r>
              <a:rPr lang="en-US" dirty="0" smtClean="0"/>
              <a:t>features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Compact </a:t>
            </a:r>
            <a:r>
              <a:rPr lang="en-US" dirty="0"/>
              <a:t>spare </a:t>
            </a:r>
            <a:r>
              <a:rPr lang="en-US" dirty="0" smtClean="0"/>
              <a:t>tires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elf</a:t>
            </a:r>
            <a:r>
              <a:rPr lang="en-US" dirty="0"/>
              <a:t>-</a:t>
            </a:r>
            <a:r>
              <a:rPr lang="en-US" dirty="0" smtClean="0"/>
              <a:t>sealing tires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etreads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un</a:t>
            </a:r>
            <a:r>
              <a:rPr lang="en-US" dirty="0"/>
              <a:t>-</a:t>
            </a:r>
            <a:r>
              <a:rPr lang="en-US" dirty="0" smtClean="0"/>
              <a:t>flat tires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Asymmetric Tires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Different tread pattern on inner edge than outer edge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Outer </a:t>
            </a:r>
            <a:r>
              <a:rPr lang="en-US" dirty="0"/>
              <a:t>tread pattern </a:t>
            </a:r>
            <a:r>
              <a:rPr lang="en-US" dirty="0" smtClean="0"/>
              <a:t>designed </a:t>
            </a:r>
            <a:r>
              <a:rPr lang="en-US" dirty="0"/>
              <a:t>to improve </a:t>
            </a:r>
            <a:r>
              <a:rPr lang="en-US" dirty="0" smtClean="0"/>
              <a:t>cornering on </a:t>
            </a:r>
            <a:r>
              <a:rPr lang="en-US" dirty="0"/>
              <a:t>dry </a:t>
            </a:r>
            <a:r>
              <a:rPr lang="en-US" dirty="0" smtClean="0"/>
              <a:t>surfaces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Inner </a:t>
            </a:r>
            <a:r>
              <a:rPr lang="en-US" dirty="0"/>
              <a:t>tread pattern </a:t>
            </a:r>
            <a:r>
              <a:rPr lang="en-US" dirty="0" smtClean="0"/>
              <a:t>designed </a:t>
            </a:r>
            <a:r>
              <a:rPr lang="en-US" dirty="0"/>
              <a:t>to improve traction on wet </a:t>
            </a:r>
            <a:r>
              <a:rPr lang="en-US" dirty="0" smtClean="0"/>
              <a:t>surfaces</a:t>
            </a: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Directional Tires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High-performance tires designed </a:t>
            </a:r>
            <a:r>
              <a:rPr lang="en-US" dirty="0"/>
              <a:t>to rotate in </a:t>
            </a:r>
            <a:r>
              <a:rPr lang="en-US" dirty="0" smtClean="0"/>
              <a:t>specific </a:t>
            </a:r>
            <a:r>
              <a:rPr lang="en-US" dirty="0"/>
              <a:t>direction to </a:t>
            </a:r>
            <a:r>
              <a:rPr lang="en-US" dirty="0" smtClean="0"/>
              <a:t>minimize hydroplaning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Hydroplaning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oss </a:t>
            </a:r>
            <a:r>
              <a:rPr lang="en-US" dirty="0"/>
              <a:t>of </a:t>
            </a:r>
            <a:r>
              <a:rPr lang="en-US" dirty="0" smtClean="0"/>
              <a:t>control that </a:t>
            </a:r>
            <a:r>
              <a:rPr lang="en-US" dirty="0"/>
              <a:t>occurs when </a:t>
            </a:r>
            <a:r>
              <a:rPr lang="en-US" dirty="0" smtClean="0"/>
              <a:t>layer </a:t>
            </a:r>
            <a:r>
              <a:rPr lang="en-US" dirty="0"/>
              <a:t>of water prevents </a:t>
            </a:r>
            <a:r>
              <a:rPr lang="en-US" dirty="0" smtClean="0"/>
              <a:t>tire tread </a:t>
            </a:r>
            <a:r>
              <a:rPr lang="en-US" dirty="0"/>
              <a:t>from contacting </a:t>
            </a:r>
            <a:r>
              <a:rPr lang="en-US" dirty="0" smtClean="0"/>
              <a:t>road surface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Directional tires </a:t>
            </a:r>
            <a:r>
              <a:rPr lang="en-US" dirty="0"/>
              <a:t>have </a:t>
            </a:r>
            <a:r>
              <a:rPr lang="en-US" dirty="0" smtClean="0"/>
              <a:t>arrow </a:t>
            </a:r>
            <a:r>
              <a:rPr lang="en-US" dirty="0"/>
              <a:t>and </a:t>
            </a:r>
            <a:r>
              <a:rPr lang="en-US" dirty="0" smtClean="0"/>
              <a:t>the word </a:t>
            </a:r>
            <a:r>
              <a:rPr lang="en-US" dirty="0"/>
              <a:t>rotation </a:t>
            </a:r>
            <a:r>
              <a:rPr lang="en-US" dirty="0" smtClean="0"/>
              <a:t>molded onto sidewalls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Spare Tires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Spare tire</a:t>
            </a:r>
            <a:r>
              <a:rPr lang="en-US" dirty="0"/>
              <a:t> </a:t>
            </a:r>
            <a:r>
              <a:rPr lang="en-US" dirty="0" smtClean="0"/>
              <a:t>or spare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Extra </a:t>
            </a:r>
            <a:r>
              <a:rPr lang="en-US" dirty="0"/>
              <a:t>wheel and </a:t>
            </a:r>
            <a:r>
              <a:rPr lang="en-US" dirty="0" smtClean="0"/>
              <a:t>tire assembly </a:t>
            </a:r>
            <a:r>
              <a:rPr lang="en-US" dirty="0"/>
              <a:t>that can be installed </a:t>
            </a:r>
            <a:r>
              <a:rPr lang="en-US" dirty="0" smtClean="0"/>
              <a:t>in case of flat tire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Full</a:t>
            </a:r>
            <a:r>
              <a:rPr lang="en-US" dirty="0"/>
              <a:t>-size spare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ire </a:t>
            </a:r>
            <a:r>
              <a:rPr lang="en-US" dirty="0"/>
              <a:t>of </a:t>
            </a:r>
            <a:r>
              <a:rPr lang="en-US" dirty="0" smtClean="0"/>
              <a:t>same </a:t>
            </a:r>
            <a:r>
              <a:rPr lang="en-US" dirty="0"/>
              <a:t>size and </a:t>
            </a:r>
            <a:r>
              <a:rPr lang="en-US" dirty="0" smtClean="0"/>
              <a:t>type used </a:t>
            </a:r>
            <a:r>
              <a:rPr lang="en-US" dirty="0"/>
              <a:t>on </a:t>
            </a:r>
            <a:r>
              <a:rPr lang="en-US" dirty="0" smtClean="0"/>
              <a:t>other </a:t>
            </a:r>
            <a:r>
              <a:rPr lang="en-US" dirty="0"/>
              <a:t>four wheels of </a:t>
            </a:r>
            <a:r>
              <a:rPr lang="en-US" dirty="0" smtClean="0"/>
              <a:t>vehicle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be </a:t>
            </a:r>
            <a:r>
              <a:rPr lang="en-US" dirty="0"/>
              <a:t>mounted and used like any other </a:t>
            </a:r>
            <a:r>
              <a:rPr lang="en-US" dirty="0" smtClean="0"/>
              <a:t>tire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Compact or space saver spare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Much smaller than normal tire used on vehicle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Saves space in trunk or storage area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Spare Tires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High-pressure </a:t>
            </a:r>
            <a:r>
              <a:rPr lang="en-US" dirty="0"/>
              <a:t>spare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Compact </a:t>
            </a:r>
            <a:r>
              <a:rPr lang="en-US" dirty="0"/>
              <a:t>spare tire </a:t>
            </a:r>
            <a:r>
              <a:rPr lang="en-US" dirty="0" smtClean="0"/>
              <a:t>that holds </a:t>
            </a:r>
            <a:r>
              <a:rPr lang="en-US" dirty="0"/>
              <a:t>higher-than-normal air </a:t>
            </a:r>
            <a:r>
              <a:rPr lang="en-US" dirty="0" smtClean="0"/>
              <a:t>pressure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About </a:t>
            </a:r>
            <a:r>
              <a:rPr lang="en-US" dirty="0"/>
              <a:t>60 </a:t>
            </a:r>
            <a:r>
              <a:rPr lang="en-US" dirty="0" smtClean="0"/>
              <a:t>psi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Lightweight spare tire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Very thin sidewall and tread construction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Driving range and maximum speed rating are generally lower than compact spare</a:t>
            </a:r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Self-Sealing Tires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100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Have coating </a:t>
            </a:r>
            <a:r>
              <a:rPr lang="en-US" dirty="0"/>
              <a:t>of sealing </a:t>
            </a:r>
            <a:r>
              <a:rPr lang="en-US" dirty="0" smtClean="0"/>
              <a:t>compound applied </a:t>
            </a:r>
            <a:r>
              <a:rPr lang="en-US" dirty="0"/>
              <a:t>to </a:t>
            </a:r>
            <a:r>
              <a:rPr lang="en-US" dirty="0" smtClean="0"/>
              <a:t>liners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punctuated, air </a:t>
            </a:r>
            <a:r>
              <a:rPr lang="en-US" dirty="0"/>
              <a:t>pressure </a:t>
            </a:r>
            <a:r>
              <a:rPr lang="en-US" dirty="0" smtClean="0"/>
              <a:t>pushes soft compound </a:t>
            </a:r>
            <a:r>
              <a:rPr lang="en-US" dirty="0"/>
              <a:t>into </a:t>
            </a:r>
            <a:r>
              <a:rPr lang="en-US" dirty="0" smtClean="0"/>
              <a:t>hole </a:t>
            </a:r>
            <a:r>
              <a:rPr lang="en-US" dirty="0"/>
              <a:t>to stop air </a:t>
            </a:r>
            <a:r>
              <a:rPr lang="en-US" dirty="0" smtClean="0"/>
              <a:t>leakage</a:t>
            </a:r>
            <a:endParaRPr lang="en-US" dirty="0"/>
          </a:p>
        </p:txBody>
      </p:sp>
      <p:pic>
        <p:nvPicPr>
          <p:cNvPr id="54276" name="Content Placeholder 4" descr="74-0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0138" y="2435225"/>
            <a:ext cx="4038600" cy="3097213"/>
          </a:xfrm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Retreads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Used </a:t>
            </a:r>
            <a:r>
              <a:rPr lang="en-US" dirty="0"/>
              <a:t>tires </a:t>
            </a:r>
            <a:r>
              <a:rPr lang="en-US" dirty="0" smtClean="0"/>
              <a:t>with </a:t>
            </a:r>
            <a:r>
              <a:rPr lang="en-US" dirty="0"/>
              <a:t>new </a:t>
            </a:r>
            <a:r>
              <a:rPr lang="en-US" dirty="0" smtClean="0"/>
              <a:t>tread vulcanized to old </a:t>
            </a:r>
            <a:r>
              <a:rPr lang="en-US" dirty="0"/>
              <a:t>carcass, or </a:t>
            </a:r>
            <a:r>
              <a:rPr lang="en-US" dirty="0" smtClean="0"/>
              <a:t>body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Retreads</a:t>
            </a:r>
            <a:r>
              <a:rPr lang="en-US" dirty="0"/>
              <a:t>, also called recaps</a:t>
            </a:r>
            <a:r>
              <a:rPr lang="en-US" dirty="0" smtClean="0"/>
              <a:t>, seldom </a:t>
            </a:r>
            <a:r>
              <a:rPr lang="en-US" dirty="0"/>
              <a:t>used on passenger </a:t>
            </a:r>
            <a:r>
              <a:rPr lang="en-US" dirty="0" smtClean="0"/>
              <a:t>cars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Large truck </a:t>
            </a:r>
            <a:r>
              <a:rPr lang="en-US" dirty="0"/>
              <a:t>tires </a:t>
            </a:r>
            <a:r>
              <a:rPr lang="en-US" dirty="0" smtClean="0"/>
              <a:t>frequently </a:t>
            </a:r>
            <a:r>
              <a:rPr lang="en-US" dirty="0"/>
              <a:t>recapped because of </a:t>
            </a:r>
            <a:r>
              <a:rPr lang="en-US" dirty="0" smtClean="0"/>
              <a:t>high </a:t>
            </a:r>
            <a:r>
              <a:rPr lang="en-US" dirty="0"/>
              <a:t>cost of new </a:t>
            </a:r>
            <a:r>
              <a:rPr lang="en-US" dirty="0" smtClean="0"/>
              <a:t>tires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Run-Flat Tires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Are </a:t>
            </a:r>
            <a:r>
              <a:rPr lang="en-US" dirty="0"/>
              <a:t>still usable with </a:t>
            </a:r>
            <a:r>
              <a:rPr lang="en-US" dirty="0" smtClean="0"/>
              <a:t>loss of </a:t>
            </a:r>
            <a:r>
              <a:rPr lang="en-US" dirty="0"/>
              <a:t>air </a:t>
            </a:r>
            <a:r>
              <a:rPr lang="en-US" dirty="0" smtClean="0"/>
              <a:t>pressure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tire </a:t>
            </a:r>
            <a:r>
              <a:rPr lang="en-US" dirty="0"/>
              <a:t>leaks, you can drive </a:t>
            </a:r>
            <a:r>
              <a:rPr lang="en-US" dirty="0" smtClean="0"/>
              <a:t>vehicle </a:t>
            </a:r>
            <a:r>
              <a:rPr lang="en-US" dirty="0"/>
              <a:t>to </a:t>
            </a:r>
            <a:r>
              <a:rPr lang="en-US" dirty="0" smtClean="0"/>
              <a:t>repair </a:t>
            </a:r>
            <a:r>
              <a:rPr lang="en-US" dirty="0"/>
              <a:t>shop without tire and wheel </a:t>
            </a:r>
            <a:r>
              <a:rPr lang="en-US" dirty="0" smtClean="0"/>
              <a:t>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Tire </a:t>
            </a:r>
            <a:r>
              <a:rPr lang="en-US" dirty="0"/>
              <a:t>uses </a:t>
            </a:r>
            <a:r>
              <a:rPr lang="en-US" dirty="0" smtClean="0"/>
              <a:t>special </a:t>
            </a:r>
            <a:r>
              <a:rPr lang="en-US" dirty="0"/>
              <a:t>rubber </a:t>
            </a:r>
            <a:r>
              <a:rPr lang="en-US" dirty="0" smtClean="0"/>
              <a:t>compound and thick </a:t>
            </a:r>
            <a:r>
              <a:rPr lang="en-US" dirty="0"/>
              <a:t>rubber sidewall support </a:t>
            </a:r>
            <a:r>
              <a:rPr lang="en-US" dirty="0" smtClean="0"/>
              <a:t>insert </a:t>
            </a:r>
            <a:r>
              <a:rPr lang="en-US" dirty="0"/>
              <a:t>that helps support </a:t>
            </a:r>
            <a:r>
              <a:rPr lang="en-US" dirty="0" smtClean="0"/>
              <a:t>weight </a:t>
            </a:r>
            <a:r>
              <a:rPr lang="en-US" dirty="0"/>
              <a:t>of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Wear Bars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Indicate critical </a:t>
            </a:r>
            <a:r>
              <a:rPr lang="en-US" dirty="0"/>
              <a:t>amount </a:t>
            </a:r>
            <a:r>
              <a:rPr lang="en-US" dirty="0" smtClean="0"/>
              <a:t>of tread wear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Tell customer </a:t>
            </a:r>
            <a:r>
              <a:rPr lang="en-US" dirty="0"/>
              <a:t>and </a:t>
            </a:r>
            <a:r>
              <a:rPr lang="en-US" dirty="0" smtClean="0"/>
              <a:t>technician </a:t>
            </a:r>
            <a:r>
              <a:rPr lang="en-US" dirty="0"/>
              <a:t>that </a:t>
            </a:r>
            <a:r>
              <a:rPr lang="en-US" dirty="0" smtClean="0"/>
              <a:t>tire replacement </a:t>
            </a:r>
            <a:r>
              <a:rPr lang="en-US" dirty="0"/>
              <a:t>is </a:t>
            </a:r>
            <a:r>
              <a:rPr lang="en-US" dirty="0" smtClean="0"/>
              <a:t>needed</a:t>
            </a:r>
            <a:endParaRPr lang="en-US" dirty="0"/>
          </a:p>
        </p:txBody>
      </p:sp>
      <p:pic>
        <p:nvPicPr>
          <p:cNvPr id="57348" name="Content Placeholder 4" descr="74-11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5263" y="2895600"/>
            <a:ext cx="6213475" cy="3727450"/>
          </a:xfrm>
        </p:spPr>
      </p:pic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057275" y="6253163"/>
            <a:ext cx="1089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(Goodyear)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Pressure Monitoring Systems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Alert driver if one </a:t>
            </a:r>
            <a:r>
              <a:rPr lang="en-US" dirty="0"/>
              <a:t>or more </a:t>
            </a:r>
            <a:r>
              <a:rPr lang="en-US" dirty="0" smtClean="0"/>
              <a:t>tires are underinflated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Direct tire pressure monitoring systems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pressure </a:t>
            </a:r>
            <a:r>
              <a:rPr lang="en-US" dirty="0"/>
              <a:t>sensor/transmitter mounted at each </a:t>
            </a:r>
            <a:r>
              <a:rPr lang="en-US" dirty="0" smtClean="0"/>
              <a:t>wheel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Sensors </a:t>
            </a:r>
            <a:r>
              <a:rPr lang="en-US" dirty="0"/>
              <a:t>are attached to </a:t>
            </a:r>
            <a:r>
              <a:rPr lang="en-US" dirty="0" smtClean="0"/>
              <a:t>tire valves or held </a:t>
            </a:r>
            <a:r>
              <a:rPr lang="en-US" dirty="0"/>
              <a:t>to </a:t>
            </a:r>
            <a:r>
              <a:rPr lang="en-US" dirty="0" smtClean="0"/>
              <a:t>wheel </a:t>
            </a:r>
            <a:r>
              <a:rPr lang="en-US" dirty="0"/>
              <a:t>with </a:t>
            </a:r>
            <a:r>
              <a:rPr lang="en-US" dirty="0" smtClean="0"/>
              <a:t>metal </a:t>
            </a:r>
            <a:r>
              <a:rPr lang="en-US" dirty="0"/>
              <a:t>or plastic </a:t>
            </a:r>
            <a:r>
              <a:rPr lang="en-US" dirty="0" smtClean="0"/>
              <a:t>strap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Pressure Monitoring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59395" name="Content Placeholder 3" descr="74-13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9788" y="1525588"/>
            <a:ext cx="7794625" cy="4860925"/>
          </a:xfrm>
        </p:spPr>
      </p:pic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350838" y="6510338"/>
            <a:ext cx="849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Tire Pressure Monitoring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Indirect </a:t>
            </a:r>
            <a:r>
              <a:rPr lang="en-US" dirty="0"/>
              <a:t>tire pressure monitoring </a:t>
            </a:r>
            <a:r>
              <a:rPr lang="en-US" dirty="0" smtClean="0"/>
              <a:t>system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Anti-lock </a:t>
            </a:r>
            <a:r>
              <a:rPr lang="en-US" dirty="0"/>
              <a:t>brake system components </a:t>
            </a:r>
            <a:r>
              <a:rPr lang="en-US" dirty="0" smtClean="0"/>
              <a:t>monitor </a:t>
            </a:r>
            <a:r>
              <a:rPr lang="en-US" dirty="0"/>
              <a:t>tire </a:t>
            </a:r>
            <a:r>
              <a:rPr lang="en-US" dirty="0" smtClean="0"/>
              <a:t>pressure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pressure in tire drops, tire’s circumference is reduced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This </a:t>
            </a:r>
            <a:r>
              <a:rPr lang="en-US" dirty="0"/>
              <a:t>causes </a:t>
            </a:r>
            <a:r>
              <a:rPr lang="en-US" dirty="0" smtClean="0"/>
              <a:t>wheel </a:t>
            </a:r>
            <a:r>
              <a:rPr lang="en-US" dirty="0"/>
              <a:t>and tire assembly to spin faster than </a:t>
            </a:r>
            <a:r>
              <a:rPr lang="en-US" dirty="0" smtClean="0"/>
              <a:t>other tires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Computer </a:t>
            </a:r>
            <a:r>
              <a:rPr lang="en-US" dirty="0"/>
              <a:t>interprets </a:t>
            </a:r>
            <a:r>
              <a:rPr lang="en-US" dirty="0" smtClean="0"/>
              <a:t>speed </a:t>
            </a:r>
            <a:r>
              <a:rPr lang="en-US" dirty="0"/>
              <a:t>sensor </a:t>
            </a:r>
            <a:r>
              <a:rPr lang="en-US" dirty="0" smtClean="0"/>
              <a:t>signal and </a:t>
            </a:r>
            <a:r>
              <a:rPr lang="en-US" dirty="0"/>
              <a:t>triggers </a:t>
            </a:r>
            <a:r>
              <a:rPr lang="en-US" dirty="0" smtClean="0"/>
              <a:t>warning light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Designed </a:t>
            </a:r>
            <a:r>
              <a:rPr lang="en-US" dirty="0"/>
              <a:t>to support </a:t>
            </a:r>
            <a:r>
              <a:rPr lang="en-US" dirty="0" smtClean="0"/>
              <a:t>tire while withstanding </a:t>
            </a:r>
            <a:r>
              <a:rPr lang="en-US" dirty="0"/>
              <a:t>loads from acceleration, braking, </a:t>
            </a:r>
            <a:r>
              <a:rPr lang="en-US" dirty="0" smtClean="0"/>
              <a:t>and cornering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Mag wheels, or </a:t>
            </a:r>
            <a:r>
              <a:rPr lang="en-US" dirty="0" err="1" smtClean="0"/>
              <a:t>mags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Nickname for </a:t>
            </a:r>
            <a:r>
              <a:rPr lang="en-US" dirty="0"/>
              <a:t>aluminum or magnesium </a:t>
            </a:r>
            <a:r>
              <a:rPr lang="en-US" dirty="0" smtClean="0"/>
              <a:t>wheels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These wheels </a:t>
            </a:r>
            <a:r>
              <a:rPr lang="en-US" dirty="0"/>
              <a:t>do not need wheel </a:t>
            </a:r>
            <a:r>
              <a:rPr lang="en-US" dirty="0" smtClean="0"/>
              <a:t>covers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Drop-center wheel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Commonly used on passenger vehicles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for easier installation and removal of tire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6116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Outer lip that </a:t>
            </a:r>
            <a:r>
              <a:rPr lang="en-US" dirty="0"/>
              <a:t>contacts tire </a:t>
            </a:r>
            <a:r>
              <a:rPr lang="en-US" dirty="0" smtClean="0"/>
              <a:t>bead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Spider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Center section that </a:t>
            </a:r>
            <a:r>
              <a:rPr lang="en-US" dirty="0"/>
              <a:t>bolts to vehicle </a:t>
            </a:r>
            <a:r>
              <a:rPr lang="en-US" dirty="0" smtClean="0"/>
              <a:t>hub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Normally</a:t>
            </a:r>
            <a:r>
              <a:rPr lang="en-US" dirty="0"/>
              <a:t>, </a:t>
            </a:r>
            <a:r>
              <a:rPr lang="en-US" dirty="0" smtClean="0"/>
              <a:t>spider is </a:t>
            </a:r>
            <a:r>
              <a:rPr lang="en-US" dirty="0"/>
              <a:t>welded to </a:t>
            </a:r>
            <a:r>
              <a:rPr lang="en-US" dirty="0" smtClean="0"/>
              <a:t>rim</a:t>
            </a:r>
            <a:endParaRPr lang="en-US" dirty="0"/>
          </a:p>
        </p:txBody>
      </p:sp>
      <p:pic>
        <p:nvPicPr>
          <p:cNvPr id="62468" name="Content Placeholder 4" descr="74-1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3838" y="2009775"/>
            <a:ext cx="3602037" cy="3887788"/>
          </a:xfrm>
        </p:spPr>
      </p:pic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Safety Rims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44910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Has </a:t>
            </a:r>
            <a:r>
              <a:rPr lang="en-US" dirty="0"/>
              <a:t>small ridges that hold </a:t>
            </a:r>
            <a:r>
              <a:rPr lang="en-US" dirty="0" smtClean="0"/>
              <a:t>tire beads </a:t>
            </a:r>
            <a:r>
              <a:rPr lang="en-US" dirty="0"/>
              <a:t>on </a:t>
            </a:r>
            <a:r>
              <a:rPr lang="en-US" dirty="0" smtClean="0"/>
              <a:t>wheel </a:t>
            </a:r>
            <a:r>
              <a:rPr lang="en-US" dirty="0"/>
              <a:t>during </a:t>
            </a:r>
            <a:r>
              <a:rPr lang="en-US" dirty="0" smtClean="0"/>
              <a:t>tire blowout or flat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Blowout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Instant rupture and air loss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Flat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Slow leak reduces inflation pressure</a:t>
            </a:r>
            <a:endParaRPr lang="en-US" dirty="0"/>
          </a:p>
        </p:txBody>
      </p:sp>
      <p:pic>
        <p:nvPicPr>
          <p:cNvPr id="63492" name="Content Placeholder 7" descr="74-1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4425" y="2387600"/>
            <a:ext cx="4038600" cy="2951163"/>
          </a:xfrm>
        </p:spPr>
      </p:pic>
      <p:sp>
        <p:nvSpPr>
          <p:cNvPr id="63493" name="Rectangle 6"/>
          <p:cNvSpPr>
            <a:spLocks noChangeArrowheads="1"/>
          </p:cNvSpPr>
          <p:nvPr/>
        </p:nvSpPr>
        <p:spPr bwMode="auto">
          <a:xfrm>
            <a:off x="8112125" y="5338763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Valve Stems and Cores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Valve </a:t>
            </a:r>
            <a:r>
              <a:rPr lang="en-US" dirty="0"/>
              <a:t>stem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Pressed </a:t>
            </a:r>
            <a:r>
              <a:rPr lang="en-US" dirty="0"/>
              <a:t>into </a:t>
            </a:r>
            <a:r>
              <a:rPr lang="en-US" dirty="0" smtClean="0"/>
              <a:t>hole </a:t>
            </a:r>
            <a:r>
              <a:rPr lang="en-US" dirty="0"/>
              <a:t>in </a:t>
            </a:r>
            <a:r>
              <a:rPr lang="en-US" dirty="0" smtClean="0"/>
              <a:t>wheel of tubeless </a:t>
            </a:r>
            <a:r>
              <a:rPr lang="en-US" dirty="0"/>
              <a:t>tire to allow </a:t>
            </a:r>
            <a:r>
              <a:rPr lang="en-US" dirty="0" smtClean="0"/>
              <a:t>inflation </a:t>
            </a:r>
            <a:r>
              <a:rPr lang="en-US" dirty="0"/>
              <a:t>and </a:t>
            </a:r>
            <a:r>
              <a:rPr lang="en-US" dirty="0" smtClean="0"/>
              <a:t>deflation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Valve </a:t>
            </a:r>
            <a:r>
              <a:rPr lang="en-US" dirty="0"/>
              <a:t>core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Spring</a:t>
            </a:r>
            <a:r>
              <a:rPr lang="en-US" dirty="0"/>
              <a:t>-loaded air valve </a:t>
            </a:r>
            <a:r>
              <a:rPr lang="en-US" dirty="0" smtClean="0"/>
              <a:t>threaded </a:t>
            </a:r>
            <a:r>
              <a:rPr lang="en-US" dirty="0"/>
              <a:t>into </a:t>
            </a:r>
            <a:r>
              <a:rPr lang="en-US" dirty="0" smtClean="0"/>
              <a:t>valve 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air to be added to tire when air chuck is placed over valve stem</a:t>
            </a: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Valve Stems and Cores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Air chuck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Tool for filling </a:t>
            </a:r>
            <a:r>
              <a:rPr lang="en-US" dirty="0"/>
              <a:t>tire with </a:t>
            </a:r>
            <a:r>
              <a:rPr lang="en-US" dirty="0" smtClean="0"/>
              <a:t>air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Valve </a:t>
            </a:r>
            <a:r>
              <a:rPr lang="en-US" dirty="0"/>
              <a:t>stem cap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Screws </a:t>
            </a:r>
            <a:r>
              <a:rPr lang="en-US" dirty="0"/>
              <a:t>over </a:t>
            </a:r>
            <a:r>
              <a:rPr lang="en-US" dirty="0" smtClean="0"/>
              <a:t>threaded valve </a:t>
            </a:r>
            <a:r>
              <a:rPr lang="en-US" dirty="0"/>
              <a:t>stem to protect </a:t>
            </a:r>
            <a:r>
              <a:rPr lang="en-US" dirty="0" smtClean="0"/>
              <a:t>air </a:t>
            </a:r>
            <a:r>
              <a:rPr lang="en-US" dirty="0"/>
              <a:t>valve and stem </a:t>
            </a:r>
            <a:r>
              <a:rPr lang="en-US" dirty="0" smtClean="0"/>
              <a:t>threads from </a:t>
            </a:r>
            <a:r>
              <a:rPr lang="en-US" dirty="0"/>
              <a:t>dirt, moisture, and </a:t>
            </a:r>
            <a:r>
              <a:rPr lang="en-US" dirty="0" smtClean="0"/>
              <a:t>damage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Prevents accidental </a:t>
            </a:r>
            <a:r>
              <a:rPr lang="en-US" dirty="0"/>
              <a:t>depression of </a:t>
            </a:r>
            <a:r>
              <a:rPr lang="en-US" dirty="0" smtClean="0"/>
              <a:t>valve </a:t>
            </a:r>
            <a:r>
              <a:rPr lang="en-US" dirty="0"/>
              <a:t>and </a:t>
            </a:r>
            <a:r>
              <a:rPr lang="en-US" dirty="0" smtClean="0"/>
              <a:t>resulting </a:t>
            </a:r>
            <a:r>
              <a:rPr lang="en-US" dirty="0"/>
              <a:t>loss of air </a:t>
            </a:r>
            <a:r>
              <a:rPr lang="en-US" dirty="0" smtClean="0"/>
              <a:t>pressure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Lug Nuts, Studs, and Bolts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Lug nuts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 wheel </a:t>
            </a:r>
            <a:r>
              <a:rPr lang="en-US" dirty="0"/>
              <a:t>and tire assembly on </a:t>
            </a:r>
            <a:r>
              <a:rPr lang="en-US" dirty="0" smtClean="0"/>
              <a:t>vehicle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They </a:t>
            </a:r>
            <a:r>
              <a:rPr lang="en-US" dirty="0"/>
              <a:t>fasten to special </a:t>
            </a:r>
            <a:r>
              <a:rPr lang="en-US" dirty="0" smtClean="0"/>
              <a:t>studs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Lug studs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Special </a:t>
            </a:r>
            <a:r>
              <a:rPr lang="en-US" dirty="0"/>
              <a:t>studs that accept </a:t>
            </a:r>
            <a:r>
              <a:rPr lang="en-US" dirty="0" smtClean="0"/>
              <a:t>lug nuts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Studs are pressed </a:t>
            </a:r>
            <a:r>
              <a:rPr lang="en-US" dirty="0"/>
              <a:t>through </a:t>
            </a:r>
            <a:r>
              <a:rPr lang="en-US" dirty="0" smtClean="0"/>
              <a:t>back </a:t>
            </a:r>
            <a:r>
              <a:rPr lang="en-US" dirty="0"/>
              <a:t>of </a:t>
            </a:r>
            <a:r>
              <a:rPr lang="en-US" dirty="0" smtClean="0"/>
              <a:t>hub </a:t>
            </a:r>
            <a:r>
              <a:rPr lang="en-US" dirty="0"/>
              <a:t>or axle </a:t>
            </a:r>
            <a:r>
              <a:rPr lang="en-US" dirty="0" smtClean="0"/>
              <a:t>flange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Lug Nuts, Studs, and Bolts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Lug </a:t>
            </a:r>
            <a:r>
              <a:rPr lang="en-US" dirty="0"/>
              <a:t>nuts and </a:t>
            </a:r>
            <a:r>
              <a:rPr lang="en-US" dirty="0" smtClean="0"/>
              <a:t>studs normally </a:t>
            </a:r>
            <a:r>
              <a:rPr lang="en-US" dirty="0"/>
              <a:t>have right-</a:t>
            </a:r>
            <a:r>
              <a:rPr lang="en-US" dirty="0" smtClean="0"/>
              <a:t>hand threads </a:t>
            </a:r>
            <a:r>
              <a:rPr lang="en-US" dirty="0"/>
              <a:t>(turn clockwise to tighten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Left</a:t>
            </a:r>
            <a:r>
              <a:rPr lang="en-US" dirty="0"/>
              <a:t>-</a:t>
            </a:r>
            <a:r>
              <a:rPr lang="en-US" dirty="0" smtClean="0"/>
              <a:t>hand threads will </a:t>
            </a:r>
            <a:r>
              <a:rPr lang="en-US" dirty="0"/>
              <a:t>be </a:t>
            </a:r>
            <a:r>
              <a:rPr lang="en-US" dirty="0" smtClean="0"/>
              <a:t>marked with “L”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Metric </a:t>
            </a:r>
            <a:r>
              <a:rPr lang="en-US" dirty="0"/>
              <a:t>threads will be </a:t>
            </a:r>
            <a:r>
              <a:rPr lang="en-US" dirty="0" smtClean="0"/>
              <a:t>identified with “</a:t>
            </a:r>
            <a:r>
              <a:rPr lang="en-US" dirty="0"/>
              <a:t>M” or </a:t>
            </a:r>
            <a:r>
              <a:rPr lang="en-US" dirty="0" smtClean="0"/>
              <a:t>word </a:t>
            </a:r>
            <a:r>
              <a:rPr lang="en-US" dirty="0"/>
              <a:t>“</a:t>
            </a:r>
            <a:r>
              <a:rPr lang="en-US" dirty="0" smtClean="0"/>
              <a:t>Metric”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 few cars use lug bolts instead of lug </a:t>
            </a:r>
            <a:r>
              <a:rPr lang="en-US" dirty="0" smtClean="0"/>
              <a:t>nuts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Bolts </a:t>
            </a:r>
            <a:r>
              <a:rPr lang="en-US" dirty="0"/>
              <a:t>screw into threaded holes in </a:t>
            </a:r>
            <a:r>
              <a:rPr lang="en-US" dirty="0" smtClean="0"/>
              <a:t>hub </a:t>
            </a:r>
            <a:r>
              <a:rPr lang="en-US" dirty="0"/>
              <a:t>or </a:t>
            </a:r>
            <a:r>
              <a:rPr lang="en-US" dirty="0" smtClean="0"/>
              <a:t>axle flange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Lug Nuts, Studs, and Bolts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pic>
        <p:nvPicPr>
          <p:cNvPr id="68611" name="Picture 6" descr="74-19A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527300"/>
            <a:ext cx="3989387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7" descr="74-19B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27300"/>
            <a:ext cx="4654550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Weights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Small </a:t>
            </a:r>
            <a:r>
              <a:rPr lang="en-US" dirty="0"/>
              <a:t>lead weights </a:t>
            </a:r>
            <a:r>
              <a:rPr lang="en-US" dirty="0" smtClean="0"/>
              <a:t>attached </a:t>
            </a:r>
            <a:r>
              <a:rPr lang="en-US" dirty="0"/>
              <a:t>to </a:t>
            </a:r>
            <a:r>
              <a:rPr lang="en-US" dirty="0" smtClean="0"/>
              <a:t>wheel </a:t>
            </a:r>
            <a:r>
              <a:rPr lang="en-US" dirty="0"/>
              <a:t>rim to balance </a:t>
            </a:r>
            <a:r>
              <a:rPr lang="en-US" dirty="0" smtClean="0"/>
              <a:t>wheel-and-tire assembly</a:t>
            </a:r>
            <a:r>
              <a:rPr lang="en-US" dirty="0"/>
              <a:t>, preventing </a:t>
            </a:r>
            <a:r>
              <a:rPr lang="en-US" dirty="0" smtClean="0"/>
              <a:t>vibration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Weights offset a </a:t>
            </a:r>
            <a:r>
              <a:rPr lang="en-US" dirty="0"/>
              <a:t>heavy area of </a:t>
            </a:r>
            <a:r>
              <a:rPr lang="en-US" dirty="0" smtClean="0"/>
              <a:t>wheel </a:t>
            </a:r>
            <a:r>
              <a:rPr lang="en-US" dirty="0"/>
              <a:t>and </a:t>
            </a:r>
            <a:r>
              <a:rPr lang="en-US" dirty="0" smtClean="0"/>
              <a:t>tire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Aluminum wheels require stick-</a:t>
            </a:r>
            <a:r>
              <a:rPr lang="en-US" dirty="0" smtClean="0"/>
              <a:t>on lead </a:t>
            </a:r>
            <a:r>
              <a:rPr lang="en-US" dirty="0"/>
              <a:t>weights with </a:t>
            </a:r>
            <a:r>
              <a:rPr lang="en-US" dirty="0" smtClean="0"/>
              <a:t>adhesive backing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</a:t>
            </a:r>
            <a:br>
              <a:rPr lang="en-US" altLang="en-US" smtClean="0"/>
            </a:br>
            <a:r>
              <a:rPr lang="en-US" altLang="en-US" smtClean="0"/>
              <a:t>Assemblies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Wheel bearings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 wheel </a:t>
            </a:r>
            <a:r>
              <a:rPr lang="en-US" dirty="0"/>
              <a:t>to turn </a:t>
            </a:r>
            <a:r>
              <a:rPr lang="en-US" dirty="0" smtClean="0"/>
              <a:t>freely around spindle</a:t>
            </a:r>
            <a:r>
              <a:rPr lang="en-US" dirty="0"/>
              <a:t>, in </a:t>
            </a:r>
            <a:r>
              <a:rPr lang="en-US" dirty="0" smtClean="0"/>
              <a:t>steering </a:t>
            </a:r>
            <a:r>
              <a:rPr lang="en-US" dirty="0"/>
              <a:t>knuckle, or </a:t>
            </a:r>
            <a:r>
              <a:rPr lang="en-US" dirty="0" smtClean="0"/>
              <a:t>in bearing support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Two </a:t>
            </a:r>
            <a:r>
              <a:rPr lang="en-US" dirty="0"/>
              <a:t>basic </a:t>
            </a:r>
            <a:r>
              <a:rPr lang="en-US" dirty="0" smtClean="0"/>
              <a:t>assembly designs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Tapered </a:t>
            </a:r>
            <a:r>
              <a:rPr lang="en-US" dirty="0"/>
              <a:t>roller </a:t>
            </a:r>
            <a:r>
              <a:rPr lang="en-US" dirty="0" smtClean="0"/>
              <a:t>bearing assemblies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Ball </a:t>
            </a:r>
            <a:r>
              <a:rPr lang="en-US" dirty="0"/>
              <a:t>or straight roller bearing </a:t>
            </a:r>
            <a:r>
              <a:rPr lang="en-US" dirty="0" smtClean="0"/>
              <a:t>assemblies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bearings are lubricated with heavy</a:t>
            </a:r>
            <a:r>
              <a:rPr lang="en-US" dirty="0" smtClean="0"/>
              <a:t>, high</a:t>
            </a:r>
            <a:r>
              <a:rPr lang="en-US" dirty="0"/>
              <a:t>-temperature </a:t>
            </a:r>
            <a:r>
              <a:rPr lang="en-US" dirty="0" smtClean="0"/>
              <a:t>grease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</a:t>
            </a:r>
            <a:br>
              <a:rPr lang="en-US" altLang="en-US" smtClean="0"/>
            </a:br>
            <a:r>
              <a:rPr lang="en-US" altLang="en-US" smtClean="0"/>
              <a:t>Assemblies (Cont.)</a:t>
            </a:r>
          </a:p>
        </p:txBody>
      </p:sp>
      <p:pic>
        <p:nvPicPr>
          <p:cNvPr id="71683" name="Content Placeholder 3" descr="74-2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738" y="2435225"/>
            <a:ext cx="8793162" cy="3111500"/>
          </a:xfrm>
        </p:spPr>
      </p:pic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7648575" y="5934075"/>
            <a:ext cx="1433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(Federal Mogul)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</a:t>
            </a:r>
            <a:br>
              <a:rPr lang="en-US" altLang="en-US" smtClean="0"/>
            </a:br>
            <a:r>
              <a:rPr lang="en-US" altLang="en-US" smtClean="0"/>
              <a:t>Assemblies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parts of </a:t>
            </a:r>
            <a:r>
              <a:rPr lang="en-US" dirty="0" smtClean="0"/>
              <a:t>wheel bearing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Outer </a:t>
            </a:r>
            <a:r>
              <a:rPr lang="en-US" dirty="0" smtClean="0"/>
              <a:t>race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Steel </a:t>
            </a:r>
            <a:r>
              <a:rPr lang="en-US" dirty="0"/>
              <a:t>cup </a:t>
            </a:r>
            <a:r>
              <a:rPr lang="en-US" dirty="0" smtClean="0"/>
              <a:t>or cone </a:t>
            </a:r>
            <a:r>
              <a:rPr lang="en-US" dirty="0"/>
              <a:t>pressed into </a:t>
            </a:r>
            <a:r>
              <a:rPr lang="en-US" dirty="0" smtClean="0"/>
              <a:t>hub</a:t>
            </a:r>
            <a:r>
              <a:rPr lang="en-US" dirty="0"/>
              <a:t>, steering knuckle, </a:t>
            </a:r>
            <a:r>
              <a:rPr lang="en-US" dirty="0" smtClean="0"/>
              <a:t>or bearing support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Balls </a:t>
            </a:r>
            <a:r>
              <a:rPr lang="en-US" dirty="0"/>
              <a:t>or </a:t>
            </a:r>
            <a:r>
              <a:rPr lang="en-US" dirty="0" smtClean="0"/>
              <a:t>rollers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Antifriction elements between </a:t>
            </a:r>
            <a:r>
              <a:rPr lang="en-US" dirty="0"/>
              <a:t>inner and </a:t>
            </a:r>
            <a:r>
              <a:rPr lang="en-US" dirty="0" smtClean="0"/>
              <a:t>outer races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Inner race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Another </a:t>
            </a:r>
            <a:r>
              <a:rPr lang="en-US" dirty="0"/>
              <a:t>steel </a:t>
            </a:r>
            <a:r>
              <a:rPr lang="en-US" dirty="0" smtClean="0"/>
              <a:t>cup or </a:t>
            </a:r>
            <a:r>
              <a:rPr lang="en-US" dirty="0"/>
              <a:t>cone that rests on spindle or drive axle </a:t>
            </a:r>
            <a:r>
              <a:rPr lang="en-US" dirty="0" smtClean="0"/>
              <a:t>shaft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Assembly: Tapered Roller Bearings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parts of </a:t>
            </a:r>
            <a:r>
              <a:rPr lang="en-US" dirty="0" smtClean="0"/>
              <a:t>hub </a:t>
            </a:r>
            <a:r>
              <a:rPr lang="en-US" dirty="0"/>
              <a:t>and tapered roller </a:t>
            </a:r>
            <a:r>
              <a:rPr lang="en-US" dirty="0" smtClean="0"/>
              <a:t>bearing assembly </a:t>
            </a:r>
            <a:r>
              <a:rPr lang="en-US" dirty="0"/>
              <a:t>for </a:t>
            </a:r>
            <a:r>
              <a:rPr lang="en-US" dirty="0" smtClean="0"/>
              <a:t>non-driving </a:t>
            </a:r>
            <a:r>
              <a:rPr lang="en-US" dirty="0"/>
              <a:t>wheels </a:t>
            </a:r>
            <a:r>
              <a:rPr lang="en-US" dirty="0" smtClean="0"/>
              <a:t>include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Spindle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Stationary shaft extending </a:t>
            </a:r>
            <a:r>
              <a:rPr lang="en-US" dirty="0"/>
              <a:t>outward from </a:t>
            </a:r>
            <a:r>
              <a:rPr lang="en-US" dirty="0" smtClean="0"/>
              <a:t>steering knuckle or suspension 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bearings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Tapered roller </a:t>
            </a:r>
            <a:r>
              <a:rPr lang="en-US" dirty="0"/>
              <a:t>bearings mounted on </a:t>
            </a:r>
            <a:r>
              <a:rPr lang="en-US" dirty="0" smtClean="0"/>
              <a:t>spindle </a:t>
            </a:r>
            <a:r>
              <a:rPr lang="en-US" dirty="0"/>
              <a:t>and </a:t>
            </a:r>
            <a:r>
              <a:rPr lang="en-US" dirty="0" smtClean="0"/>
              <a:t>in wheel hub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Assembly: Tapered Roller Bearings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Hub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Outer </a:t>
            </a:r>
            <a:r>
              <a:rPr lang="en-US" dirty="0"/>
              <a:t>housing that </a:t>
            </a:r>
            <a:r>
              <a:rPr lang="en-US" dirty="0" smtClean="0"/>
              <a:t>holds brake </a:t>
            </a:r>
            <a:r>
              <a:rPr lang="en-US" dirty="0"/>
              <a:t>disc or drum, front wheel, grease</a:t>
            </a:r>
            <a:r>
              <a:rPr lang="en-US" dirty="0" smtClean="0"/>
              <a:t>, and </a:t>
            </a:r>
            <a:r>
              <a:rPr lang="en-US" dirty="0"/>
              <a:t>wheel </a:t>
            </a:r>
            <a:r>
              <a:rPr lang="en-US" dirty="0" smtClean="0"/>
              <a:t>bearings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Grease seal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Prevents loss of </a:t>
            </a:r>
            <a:r>
              <a:rPr lang="en-US" dirty="0"/>
              <a:t>lubricant from </a:t>
            </a:r>
            <a:r>
              <a:rPr lang="en-US" dirty="0" smtClean="0"/>
              <a:t>inner </a:t>
            </a:r>
            <a:r>
              <a:rPr lang="en-US" dirty="0"/>
              <a:t>end of </a:t>
            </a:r>
            <a:r>
              <a:rPr lang="en-US" dirty="0" smtClean="0"/>
              <a:t>spindle and hub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Safety washer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Flat washer </a:t>
            </a:r>
            <a:r>
              <a:rPr lang="en-US" dirty="0"/>
              <a:t>that keeps </a:t>
            </a:r>
            <a:r>
              <a:rPr lang="en-US" dirty="0" smtClean="0"/>
              <a:t>outer </a:t>
            </a:r>
            <a:r>
              <a:rPr lang="en-US" dirty="0"/>
              <a:t>wheel </a:t>
            </a:r>
            <a:r>
              <a:rPr lang="en-US" dirty="0" smtClean="0"/>
              <a:t>bearing from </a:t>
            </a:r>
            <a:r>
              <a:rPr lang="en-US" dirty="0"/>
              <a:t>rubbing on and turning </a:t>
            </a:r>
            <a:r>
              <a:rPr lang="en-US" dirty="0" smtClean="0"/>
              <a:t>adjusting nut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Assembly: Tapered Roller Bearings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Spindle adjusting </a:t>
            </a:r>
            <a:r>
              <a:rPr lang="en-US" dirty="0" smtClean="0"/>
              <a:t>nut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Threaded </a:t>
            </a:r>
            <a:r>
              <a:rPr lang="en-US" dirty="0"/>
              <a:t>on </a:t>
            </a:r>
            <a:r>
              <a:rPr lang="en-US" dirty="0" smtClean="0"/>
              <a:t>end </a:t>
            </a:r>
            <a:r>
              <a:rPr lang="en-US" dirty="0"/>
              <a:t>of </a:t>
            </a:r>
            <a:r>
              <a:rPr lang="en-US" dirty="0" smtClean="0"/>
              <a:t>spindle for adjusting wheel bearing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Nut </a:t>
            </a:r>
            <a:r>
              <a:rPr lang="en-US" dirty="0" smtClean="0"/>
              <a:t>lock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hin</a:t>
            </a:r>
            <a:r>
              <a:rPr lang="en-US" dirty="0"/>
              <a:t>, slotted </a:t>
            </a:r>
            <a:r>
              <a:rPr lang="en-US" dirty="0" smtClean="0"/>
              <a:t>nut that fits </a:t>
            </a:r>
            <a:r>
              <a:rPr lang="en-US" dirty="0"/>
              <a:t>over </a:t>
            </a:r>
            <a:r>
              <a:rPr lang="en-US" dirty="0" smtClean="0"/>
              <a:t>spindle </a:t>
            </a:r>
            <a:r>
              <a:rPr lang="en-US" dirty="0"/>
              <a:t>adjusting </a:t>
            </a:r>
            <a:r>
              <a:rPr lang="en-US" dirty="0" smtClean="0"/>
              <a:t>nut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Cotter pin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Fits through hole in spindle, adjusting nut, and nut to lock to keep adjusting nut from turning in service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Dust cap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Metal </a:t>
            </a:r>
            <a:r>
              <a:rPr lang="en-US" dirty="0"/>
              <a:t>cap that </a:t>
            </a:r>
            <a:r>
              <a:rPr lang="en-US" dirty="0" smtClean="0"/>
              <a:t>fits over outer </a:t>
            </a:r>
            <a:r>
              <a:rPr lang="en-US" dirty="0"/>
              <a:t>end of </a:t>
            </a:r>
            <a:r>
              <a:rPr lang="en-US" dirty="0" smtClean="0"/>
              <a:t>hub </a:t>
            </a:r>
            <a:r>
              <a:rPr lang="en-US" dirty="0"/>
              <a:t>to keep grease </a:t>
            </a:r>
            <a:r>
              <a:rPr lang="en-US" dirty="0" smtClean="0"/>
              <a:t>in and </a:t>
            </a:r>
            <a:r>
              <a:rPr lang="en-US" dirty="0"/>
              <a:t>road dirt out of </a:t>
            </a:r>
            <a:r>
              <a:rPr lang="en-US" dirty="0" smtClean="0"/>
              <a:t>bearings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Assembly: Tapered Roller Bearings (Cont.)</a:t>
            </a:r>
          </a:p>
        </p:txBody>
      </p:sp>
      <p:sp>
        <p:nvSpPr>
          <p:cNvPr id="76803" name="Rectangle 5"/>
          <p:cNvSpPr>
            <a:spLocks noChangeArrowheads="1"/>
          </p:cNvSpPr>
          <p:nvPr/>
        </p:nvSpPr>
        <p:spPr bwMode="auto">
          <a:xfrm>
            <a:off x="5915025" y="6315075"/>
            <a:ext cx="3021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(Chrysler, Florida Dept. of Voc. Ed.)</a:t>
            </a:r>
            <a:endParaRPr lang="en-US" altLang="en-US" sz="1400">
              <a:latin typeface="Helvetica" pitchFamily="34" charset="0"/>
            </a:endParaRPr>
          </a:p>
        </p:txBody>
      </p:sp>
      <p:pic>
        <p:nvPicPr>
          <p:cNvPr id="76804" name="Picture 9" descr="74-22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2509838"/>
            <a:ext cx="8661400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Assembly: </a:t>
            </a:r>
            <a:br>
              <a:rPr lang="en-US" altLang="en-US" smtClean="0"/>
            </a:br>
            <a:r>
              <a:rPr lang="en-US" altLang="en-US" smtClean="0"/>
              <a:t>Ball or Straight Roller Bearings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</a:t>
            </a:r>
            <a:r>
              <a:rPr lang="en-US" dirty="0"/>
              <a:t>parts found </a:t>
            </a:r>
            <a:r>
              <a:rPr lang="en-US" dirty="0" smtClean="0"/>
              <a:t>in hub </a:t>
            </a:r>
            <a:r>
              <a:rPr lang="en-US" dirty="0"/>
              <a:t>and wheel bearing assembly for </a:t>
            </a:r>
            <a:r>
              <a:rPr lang="en-US" dirty="0" smtClean="0"/>
              <a:t>driving wheel </a:t>
            </a:r>
            <a:r>
              <a:rPr lang="en-US" dirty="0"/>
              <a:t>of </a:t>
            </a:r>
            <a:r>
              <a:rPr lang="en-US" dirty="0" smtClean="0"/>
              <a:t>front-wheel-drive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Outer drive </a:t>
            </a:r>
            <a:r>
              <a:rPr lang="en-US" dirty="0" smtClean="0"/>
              <a:t>axle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Stub axle </a:t>
            </a:r>
            <a:r>
              <a:rPr lang="en-US" dirty="0"/>
              <a:t>shaft that extends through </a:t>
            </a:r>
            <a:r>
              <a:rPr lang="en-US" dirty="0" smtClean="0"/>
              <a:t>bearings and </a:t>
            </a:r>
            <a:r>
              <a:rPr lang="en-US" dirty="0" err="1" smtClean="0"/>
              <a:t>splines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smtClean="0"/>
              <a:t>hub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Ball bearings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Antifriction elements </a:t>
            </a:r>
            <a:r>
              <a:rPr lang="en-US" dirty="0"/>
              <a:t>that allow </a:t>
            </a:r>
            <a:r>
              <a:rPr lang="en-US" dirty="0" smtClean="0"/>
              <a:t>drive </a:t>
            </a:r>
            <a:r>
              <a:rPr lang="en-US" dirty="0"/>
              <a:t>axle to turn in </a:t>
            </a:r>
            <a:r>
              <a:rPr lang="en-US" dirty="0" smtClean="0"/>
              <a:t>steering </a:t>
            </a:r>
            <a:r>
              <a:rPr lang="en-US" dirty="0"/>
              <a:t>knuckle or bearing </a:t>
            </a:r>
            <a:r>
              <a:rPr lang="en-US" dirty="0" smtClean="0"/>
              <a:t>support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Assembly: </a:t>
            </a:r>
            <a:br>
              <a:rPr lang="en-US" altLang="en-US" smtClean="0"/>
            </a:br>
            <a:r>
              <a:rPr lang="en-US" altLang="en-US" smtClean="0"/>
              <a:t>Ball or Straight Roller Bearings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Steering knuckle or bearing </a:t>
            </a:r>
            <a:r>
              <a:rPr lang="en-US" dirty="0" smtClean="0"/>
              <a:t>support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Steering or </a:t>
            </a:r>
            <a:r>
              <a:rPr lang="en-US" dirty="0"/>
              <a:t>suspension component that holds </a:t>
            </a:r>
            <a:r>
              <a:rPr lang="en-US" dirty="0" smtClean="0"/>
              <a:t>wheel </a:t>
            </a:r>
            <a:r>
              <a:rPr lang="en-US" dirty="0"/>
              <a:t>bearings, axle stub shaft, and </a:t>
            </a:r>
            <a:r>
              <a:rPr lang="en-US" dirty="0" smtClean="0"/>
              <a:t>hub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Driving hub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Mounting surface </a:t>
            </a:r>
            <a:r>
              <a:rPr lang="en-US" dirty="0"/>
              <a:t>for </a:t>
            </a:r>
            <a:r>
              <a:rPr lang="en-US" dirty="0" smtClean="0"/>
              <a:t>wheel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Transfers driving power </a:t>
            </a:r>
            <a:r>
              <a:rPr lang="en-US" dirty="0"/>
              <a:t>from </a:t>
            </a:r>
            <a:r>
              <a:rPr lang="en-US" dirty="0" smtClean="0"/>
              <a:t>stub </a:t>
            </a:r>
            <a:r>
              <a:rPr lang="en-US" dirty="0"/>
              <a:t>axle to </a:t>
            </a:r>
            <a:r>
              <a:rPr lang="en-US" dirty="0" smtClean="0"/>
              <a:t>wheel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Axle washer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Special washer </a:t>
            </a:r>
            <a:r>
              <a:rPr lang="en-US" dirty="0"/>
              <a:t>that </a:t>
            </a:r>
            <a:r>
              <a:rPr lang="en-US" dirty="0" smtClean="0"/>
              <a:t>fits </a:t>
            </a:r>
            <a:r>
              <a:rPr lang="en-US" dirty="0"/>
              <a:t>between </a:t>
            </a:r>
            <a:r>
              <a:rPr lang="en-US" dirty="0" smtClean="0"/>
              <a:t>hub </a:t>
            </a:r>
            <a:r>
              <a:rPr lang="en-US" dirty="0"/>
              <a:t>and </a:t>
            </a:r>
            <a:r>
              <a:rPr lang="en-US" dirty="0" smtClean="0"/>
              <a:t>locknut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Assembly: </a:t>
            </a:r>
            <a:br>
              <a:rPr lang="en-US" altLang="en-US" smtClean="0"/>
            </a:br>
            <a:r>
              <a:rPr lang="en-US" altLang="en-US" smtClean="0"/>
              <a:t>Ball or Straight Roller Bearings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Hub </a:t>
            </a:r>
            <a:r>
              <a:rPr lang="en-US" dirty="0" smtClean="0"/>
              <a:t>or </a:t>
            </a:r>
            <a:r>
              <a:rPr lang="en-US" dirty="0"/>
              <a:t>axle </a:t>
            </a:r>
            <a:r>
              <a:rPr lang="en-US" dirty="0" smtClean="0"/>
              <a:t>locknut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Screws </a:t>
            </a:r>
            <a:r>
              <a:rPr lang="en-US" dirty="0"/>
              <a:t>on </a:t>
            </a:r>
            <a:r>
              <a:rPr lang="en-US" dirty="0" smtClean="0"/>
              <a:t>end </a:t>
            </a:r>
            <a:r>
              <a:rPr lang="en-US" dirty="0"/>
              <a:t>of </a:t>
            </a:r>
            <a:r>
              <a:rPr lang="en-US" dirty="0" smtClean="0"/>
              <a:t>drive </a:t>
            </a:r>
            <a:r>
              <a:rPr lang="en-US" dirty="0"/>
              <a:t>axle stub </a:t>
            </a:r>
            <a:r>
              <a:rPr lang="en-US" dirty="0" smtClean="0"/>
              <a:t>shaft to </a:t>
            </a:r>
            <a:r>
              <a:rPr lang="en-US" dirty="0"/>
              <a:t>secure </a:t>
            </a:r>
            <a:r>
              <a:rPr lang="en-US" dirty="0" smtClean="0"/>
              <a:t>hub </a:t>
            </a:r>
            <a:r>
              <a:rPr lang="en-US" dirty="0"/>
              <a:t>and other parts </a:t>
            </a:r>
            <a:r>
              <a:rPr lang="en-US" dirty="0" smtClean="0"/>
              <a:t>of assembly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Grease seal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Prevents lubricant loss </a:t>
            </a:r>
            <a:r>
              <a:rPr lang="en-US" sz="2600" dirty="0"/>
              <a:t>between </a:t>
            </a:r>
            <a:r>
              <a:rPr lang="en-US" sz="2600" dirty="0" smtClean="0"/>
              <a:t>inside </a:t>
            </a:r>
            <a:r>
              <a:rPr lang="en-US" sz="2600" dirty="0"/>
              <a:t>of </a:t>
            </a:r>
            <a:r>
              <a:rPr lang="en-US" sz="2600" dirty="0" smtClean="0"/>
              <a:t>axle </a:t>
            </a:r>
            <a:r>
              <a:rPr lang="en-US" sz="2600" dirty="0"/>
              <a:t>and </a:t>
            </a:r>
            <a:r>
              <a:rPr lang="en-US" sz="2600" dirty="0" smtClean="0"/>
              <a:t>knuckle </a:t>
            </a:r>
            <a:r>
              <a:rPr lang="en-US" sz="2600" dirty="0"/>
              <a:t>or bearing </a:t>
            </a:r>
            <a:r>
              <a:rPr lang="en-US" sz="2600" dirty="0" smtClean="0"/>
              <a:t>support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Hub and Wheel Bearing Assembly: </a:t>
            </a:r>
            <a:br>
              <a:rPr lang="en-US" altLang="en-US" smtClean="0"/>
            </a:br>
            <a:r>
              <a:rPr lang="en-US" altLang="en-US" smtClean="0"/>
              <a:t>Ball or Straight Roller Bearings (Cont.)</a:t>
            </a:r>
          </a:p>
        </p:txBody>
      </p:sp>
      <p:pic>
        <p:nvPicPr>
          <p:cNvPr id="80899" name="Content Placeholder 3" descr="74-23B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403475"/>
            <a:ext cx="8640762" cy="3168650"/>
          </a:xfrm>
        </p:spPr>
      </p:pic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8112125" y="6172200"/>
            <a:ext cx="830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Other Hub and Wheel Bearing Assemblies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Modern vehicles use </a:t>
            </a:r>
            <a:r>
              <a:rPr lang="en-US" dirty="0" smtClean="0"/>
              <a:t>wide </a:t>
            </a:r>
            <a:r>
              <a:rPr lang="en-US" dirty="0"/>
              <a:t>variation of </a:t>
            </a:r>
            <a:r>
              <a:rPr lang="en-US" dirty="0" smtClean="0"/>
              <a:t>hub and </a:t>
            </a:r>
            <a:r>
              <a:rPr lang="en-US" dirty="0"/>
              <a:t>wheel bearing </a:t>
            </a:r>
            <a:r>
              <a:rPr lang="en-US" dirty="0" smtClean="0"/>
              <a:t>assemblies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Many late</a:t>
            </a:r>
            <a:r>
              <a:rPr lang="en-US" dirty="0"/>
              <a:t>-model vehicles use </a:t>
            </a:r>
            <a:r>
              <a:rPr lang="en-US" dirty="0" smtClean="0"/>
              <a:t>sealed </a:t>
            </a:r>
            <a:r>
              <a:rPr lang="en-US" dirty="0"/>
              <a:t>hub and </a:t>
            </a:r>
            <a:r>
              <a:rPr lang="en-US" dirty="0" smtClean="0"/>
              <a:t>bearing assembly </a:t>
            </a:r>
            <a:r>
              <a:rPr lang="en-US" dirty="0"/>
              <a:t>that contains ball bearings, straight </a:t>
            </a:r>
            <a:r>
              <a:rPr lang="en-US" dirty="0" smtClean="0"/>
              <a:t>roller bearings</a:t>
            </a:r>
            <a:r>
              <a:rPr lang="en-US" dirty="0"/>
              <a:t>, or tapered roller </a:t>
            </a:r>
            <a:r>
              <a:rPr lang="en-US" dirty="0" smtClean="0"/>
              <a:t>bearings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These self-contained units </a:t>
            </a:r>
            <a:r>
              <a:rPr lang="en-US" dirty="0"/>
              <a:t>are not </a:t>
            </a:r>
            <a:r>
              <a:rPr lang="en-US" dirty="0" smtClean="0"/>
              <a:t>serviceable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redit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2214</Words>
  <Application>Microsoft Office PowerPoint</Application>
  <PresentationFormat>On-screen Show (4:3)</PresentationFormat>
  <Paragraphs>370</Paragraphs>
  <Slides>59</Slides>
  <Notes>58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Title Slide</vt:lpstr>
      <vt:lpstr>4_Custom Design</vt:lpstr>
      <vt:lpstr>Ojectives</vt:lpstr>
      <vt:lpstr>Content</vt:lpstr>
      <vt:lpstr>PowerPoint Presentation</vt:lpstr>
      <vt:lpstr>73</vt:lpstr>
      <vt:lpstr>Objectives</vt:lpstr>
      <vt:lpstr>Objectives</vt:lpstr>
      <vt:lpstr>Tires</vt:lpstr>
      <vt:lpstr>Tires (Cont.)</vt:lpstr>
      <vt:lpstr>Parts of a Tire</vt:lpstr>
      <vt:lpstr>Parts of a Tire (Cont.)</vt:lpstr>
      <vt:lpstr>Parts of a Tire (Cont.)</vt:lpstr>
      <vt:lpstr>Tire Construction</vt:lpstr>
      <vt:lpstr>Bias Ply Tire</vt:lpstr>
      <vt:lpstr>Belted Bias Tire</vt:lpstr>
      <vt:lpstr>Radial Ply Tire</vt:lpstr>
      <vt:lpstr>Tire Markings</vt:lpstr>
      <vt:lpstr>Tire Markings (Cont.)</vt:lpstr>
      <vt:lpstr>Tire Size</vt:lpstr>
      <vt:lpstr>Tire Size (Cont.)</vt:lpstr>
      <vt:lpstr>Tire Size (Cont.)</vt:lpstr>
      <vt:lpstr>Aspect Ratio</vt:lpstr>
      <vt:lpstr>Aspect Ratio (Cont.)</vt:lpstr>
      <vt:lpstr>Maximum Load Rating</vt:lpstr>
      <vt:lpstr>Maximum Inflation Pressure</vt:lpstr>
      <vt:lpstr>Tread Plies</vt:lpstr>
      <vt:lpstr>DOT Serial Number</vt:lpstr>
      <vt:lpstr>Tire Grades</vt:lpstr>
      <vt:lpstr>Speed Rating</vt:lpstr>
      <vt:lpstr>Special Tires and Tire Features</vt:lpstr>
      <vt:lpstr>Asymmetric Tires</vt:lpstr>
      <vt:lpstr>Directional Tires</vt:lpstr>
      <vt:lpstr>Spare Tires</vt:lpstr>
      <vt:lpstr>Spare Tires (Cont.)</vt:lpstr>
      <vt:lpstr>Self-Sealing Tires</vt:lpstr>
      <vt:lpstr>Retreads</vt:lpstr>
      <vt:lpstr>Run-Flat Tires</vt:lpstr>
      <vt:lpstr>Wear Bars</vt:lpstr>
      <vt:lpstr>Tire Pressure Monitoring Systems</vt:lpstr>
      <vt:lpstr>Tire Pressure Monitoring Systems (Cont.)</vt:lpstr>
      <vt:lpstr>Tire Pressure Monitoring Systems (Cont.)</vt:lpstr>
      <vt:lpstr>Wheels</vt:lpstr>
      <vt:lpstr>Wheels (Cont.)</vt:lpstr>
      <vt:lpstr>Safety Rims</vt:lpstr>
      <vt:lpstr>Valve Stems and Cores</vt:lpstr>
      <vt:lpstr>Valve Stems and Cores (Cont.)</vt:lpstr>
      <vt:lpstr>Lug Nuts, Studs, and Bolts</vt:lpstr>
      <vt:lpstr>Lug Nuts, Studs, and Bolts (Cont.)</vt:lpstr>
      <vt:lpstr>Lug Nuts, Studs, and Bolts (Cont.)</vt:lpstr>
      <vt:lpstr>Wheel Weights</vt:lpstr>
      <vt:lpstr>Hub and Wheel Bearing  Assemblies</vt:lpstr>
      <vt:lpstr>Hub and Wheel Bearing  Assemblies (Cont.)</vt:lpstr>
      <vt:lpstr>Hub and Wheel Bearing  Assemblies (Cont.)</vt:lpstr>
      <vt:lpstr>Hub and Wheel Bearing Assembly: Tapered Roller Bearings</vt:lpstr>
      <vt:lpstr>Hub and Wheel Bearing Assembly: Tapered Roller Bearings (Cont.)</vt:lpstr>
      <vt:lpstr>Hub and Wheel Bearing Assembly: Tapered Roller Bearings (Cont.)</vt:lpstr>
      <vt:lpstr>Hub and Wheel Bearing Assembly: Tapered Roller Bearings (Cont.)</vt:lpstr>
      <vt:lpstr>Hub and Wheel Bearing Assembly:  Ball or Straight Roller Bearings</vt:lpstr>
      <vt:lpstr>Hub and Wheel Bearing Assembly:  Ball or Straight Roller Bearings (Cont.)</vt:lpstr>
      <vt:lpstr>Hub and Wheel Bearing Assembly:  Ball or Straight Roller Bearings (Cont.)</vt:lpstr>
      <vt:lpstr>Hub and Wheel Bearing Assembly:  Ball or Straight Roller Bearings (Cont.)</vt:lpstr>
      <vt:lpstr>Other Hub and Wheel Bearing Assemblies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2013-08-30T13:31:36Z</dcterms:created>
  <dcterms:modified xsi:type="dcterms:W3CDTF">2016-07-01T13:07:27Z</dcterms:modified>
</cp:coreProperties>
</file>